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4" r:id="rId5"/>
    <p:sldId id="285" r:id="rId6"/>
    <p:sldId id="277" r:id="rId7"/>
    <p:sldId id="263" r:id="rId8"/>
    <p:sldId id="264" r:id="rId9"/>
    <p:sldId id="265" r:id="rId10"/>
    <p:sldId id="268" r:id="rId11"/>
    <p:sldId id="270" r:id="rId12"/>
    <p:sldId id="271" r:id="rId13"/>
    <p:sldId id="272" r:id="rId14"/>
    <p:sldId id="273" r:id="rId15"/>
    <p:sldId id="274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61" autoAdjust="0"/>
  </p:normalViewPr>
  <p:slideViewPr>
    <p:cSldViewPr>
      <p:cViewPr varScale="1">
        <p:scale>
          <a:sx n="96" d="100"/>
          <a:sy n="96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2005/06</c:v>
                </c:pt>
                <c:pt idx="1">
                  <c:v>2006/07</c:v>
                </c:pt>
                <c:pt idx="2">
                  <c:v>2007/08</c:v>
                </c:pt>
                <c:pt idx="3">
                  <c:v>2008/09</c:v>
                </c:pt>
                <c:pt idx="4">
                  <c:v>2009/10</c:v>
                </c:pt>
                <c:pt idx="5">
                  <c:v>2010/11</c:v>
                </c:pt>
                <c:pt idx="6">
                  <c:v>2011/12</c:v>
                </c:pt>
                <c:pt idx="7">
                  <c:v>2012/13</c:v>
                </c:pt>
                <c:pt idx="8">
                  <c:v>2013/14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49509</c:v>
                </c:pt>
                <c:pt idx="1">
                  <c:v>47678</c:v>
                </c:pt>
                <c:pt idx="2">
                  <c:v>45534</c:v>
                </c:pt>
                <c:pt idx="3">
                  <c:v>44614</c:v>
                </c:pt>
                <c:pt idx="4">
                  <c:v>43694</c:v>
                </c:pt>
                <c:pt idx="5">
                  <c:v>42774</c:v>
                </c:pt>
                <c:pt idx="6">
                  <c:v>41854</c:v>
                </c:pt>
                <c:pt idx="7">
                  <c:v>40934</c:v>
                </c:pt>
                <c:pt idx="8">
                  <c:v>40014</c:v>
                </c:pt>
              </c:numCache>
            </c:numRef>
          </c:val>
        </c:ser>
        <c:marker val="1"/>
        <c:axId val="73781248"/>
        <c:axId val="73782784"/>
      </c:lineChart>
      <c:catAx>
        <c:axId val="737812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 sz="1400" baseline="0"/>
            </a:pPr>
            <a:endParaRPr lang="en-US"/>
          </a:p>
        </c:txPr>
        <c:crossAx val="73782784"/>
        <c:crosses val="autoZero"/>
        <c:auto val="1"/>
        <c:lblAlgn val="ctr"/>
        <c:lblOffset val="100"/>
      </c:catAx>
      <c:valAx>
        <c:axId val="73782784"/>
        <c:scaling>
          <c:orientation val="minMax"/>
          <c:max val="55000"/>
          <c:min val="35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3781248"/>
        <c:crosses val="autoZero"/>
        <c:crossBetween val="between"/>
        <c:majorUnit val="5000"/>
        <c:minorUnit val="50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3593</c:v>
                </c:pt>
                <c:pt idx="1">
                  <c:v>3548</c:v>
                </c:pt>
                <c:pt idx="2">
                  <c:v>3476</c:v>
                </c:pt>
                <c:pt idx="3">
                  <c:v>3207</c:v>
                </c:pt>
                <c:pt idx="4">
                  <c:v>3515</c:v>
                </c:pt>
                <c:pt idx="5">
                  <c:v>3038</c:v>
                </c:pt>
                <c:pt idx="6">
                  <c:v>2946</c:v>
                </c:pt>
                <c:pt idx="7">
                  <c:v>2855</c:v>
                </c:pt>
                <c:pt idx="8">
                  <c:v>2764</c:v>
                </c:pt>
                <c:pt idx="9">
                  <c:v>2673</c:v>
                </c:pt>
              </c:numCache>
            </c:numRef>
          </c:val>
        </c:ser>
        <c:marker val="1"/>
        <c:axId val="73841280"/>
        <c:axId val="73847168"/>
      </c:lineChart>
      <c:catAx>
        <c:axId val="73841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3847168"/>
        <c:crosses val="autoZero"/>
        <c:auto val="1"/>
        <c:lblAlgn val="ctr"/>
        <c:lblOffset val="100"/>
      </c:catAx>
      <c:valAx>
        <c:axId val="73847168"/>
        <c:scaling>
          <c:orientation val="minMax"/>
          <c:max val="4000"/>
          <c:min val="2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3841280"/>
        <c:crosses val="autoZero"/>
        <c:crossBetween val="between"/>
        <c:majorUnit val="500"/>
        <c:minorUnit val="5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605059784193643"/>
          <c:y val="5.8891555233659666E-2"/>
          <c:w val="0.88394940215806572"/>
          <c:h val="0.75408415844318943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Sheet1!$A$2:$A$12</c:f>
              <c:strCache>
                <c:ptCount val="10"/>
                <c:pt idx="0">
                  <c:v>Fall 2003</c:v>
                </c:pt>
                <c:pt idx="1">
                  <c:v>Fall 2004</c:v>
                </c:pt>
                <c:pt idx="2">
                  <c:v>Fall 2005</c:v>
                </c:pt>
                <c:pt idx="3">
                  <c:v>Fall 2006</c:v>
                </c:pt>
                <c:pt idx="4">
                  <c:v>Fall 2007</c:v>
                </c:pt>
                <c:pt idx="5">
                  <c:v>Fall 2008</c:v>
                </c:pt>
                <c:pt idx="6">
                  <c:v>Fall 2009</c:v>
                </c:pt>
                <c:pt idx="7">
                  <c:v>Fall 2010</c:v>
                </c:pt>
                <c:pt idx="8">
                  <c:v>Fall 2011</c:v>
                </c:pt>
                <c:pt idx="9">
                  <c:v>Fall 2012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3593</c:v>
                </c:pt>
                <c:pt idx="1">
                  <c:v>3548</c:v>
                </c:pt>
                <c:pt idx="2">
                  <c:v>3476</c:v>
                </c:pt>
                <c:pt idx="3">
                  <c:v>3207</c:v>
                </c:pt>
                <c:pt idx="4">
                  <c:v>3315</c:v>
                </c:pt>
                <c:pt idx="5">
                  <c:v>3038</c:v>
                </c:pt>
                <c:pt idx="6">
                  <c:v>2946</c:v>
                </c:pt>
                <c:pt idx="7">
                  <c:v>2855</c:v>
                </c:pt>
                <c:pt idx="8">
                  <c:v>2764</c:v>
                </c:pt>
                <c:pt idx="9">
                  <c:v>2673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Sheet1!$A$2:$A$12</c:f>
              <c:strCache>
                <c:ptCount val="10"/>
                <c:pt idx="0">
                  <c:v>Fall 2003</c:v>
                </c:pt>
                <c:pt idx="1">
                  <c:v>Fall 2004</c:v>
                </c:pt>
                <c:pt idx="2">
                  <c:v>Fall 2005</c:v>
                </c:pt>
                <c:pt idx="3">
                  <c:v>Fall 2006</c:v>
                </c:pt>
                <c:pt idx="4">
                  <c:v>Fall 2007</c:v>
                </c:pt>
                <c:pt idx="5">
                  <c:v>Fall 2008</c:v>
                </c:pt>
                <c:pt idx="6">
                  <c:v>Fall 2009</c:v>
                </c:pt>
                <c:pt idx="7">
                  <c:v>Fall 2010</c:v>
                </c:pt>
                <c:pt idx="8">
                  <c:v>Fall 2011</c:v>
                </c:pt>
                <c:pt idx="9">
                  <c:v>Fall 2012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Sheet1!$A$2:$A$12</c:f>
              <c:strCache>
                <c:ptCount val="10"/>
                <c:pt idx="0">
                  <c:v>Fall 2003</c:v>
                </c:pt>
                <c:pt idx="1">
                  <c:v>Fall 2004</c:v>
                </c:pt>
                <c:pt idx="2">
                  <c:v>Fall 2005</c:v>
                </c:pt>
                <c:pt idx="3">
                  <c:v>Fall 2006</c:v>
                </c:pt>
                <c:pt idx="4">
                  <c:v>Fall 2007</c:v>
                </c:pt>
                <c:pt idx="5">
                  <c:v>Fall 2008</c:v>
                </c:pt>
                <c:pt idx="6">
                  <c:v>Fall 2009</c:v>
                </c:pt>
                <c:pt idx="7">
                  <c:v>Fall 2010</c:v>
                </c:pt>
                <c:pt idx="8">
                  <c:v>Fall 2011</c:v>
                </c:pt>
                <c:pt idx="9">
                  <c:v>Fall 2012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marker val="1"/>
        <c:axId val="63813120"/>
        <c:axId val="63814656"/>
      </c:lineChart>
      <c:catAx>
        <c:axId val="6381312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814656"/>
        <c:crosses val="autoZero"/>
        <c:auto val="1"/>
        <c:lblAlgn val="ctr"/>
        <c:lblOffset val="100"/>
      </c:catAx>
      <c:valAx>
        <c:axId val="63814656"/>
        <c:scaling>
          <c:orientation val="minMax"/>
          <c:max val="4000"/>
          <c:min val="2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813120"/>
        <c:crosses val="autoZero"/>
        <c:crossBetween val="between"/>
        <c:majorUnit val="500"/>
        <c:minorUnit val="1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778664819675319"/>
          <c:y val="4.2055359268292729E-2"/>
          <c:w val="0.86860224069213565"/>
          <c:h val="0.71138429545270254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2005/06</c:v>
                </c:pt>
                <c:pt idx="1">
                  <c:v>2006/07</c:v>
                </c:pt>
                <c:pt idx="2">
                  <c:v>2007/08</c:v>
                </c:pt>
                <c:pt idx="3">
                  <c:v>2008/09</c:v>
                </c:pt>
                <c:pt idx="4">
                  <c:v>2009/10</c:v>
                </c:pt>
                <c:pt idx="5">
                  <c:v>2010/11</c:v>
                </c:pt>
                <c:pt idx="6">
                  <c:v>2011/12</c:v>
                </c:pt>
                <c:pt idx="7">
                  <c:v>2012/13</c:v>
                </c:pt>
                <c:pt idx="8">
                  <c:v>2013/14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49509</c:v>
                </c:pt>
                <c:pt idx="1">
                  <c:v>47678</c:v>
                </c:pt>
                <c:pt idx="2">
                  <c:v>45534</c:v>
                </c:pt>
                <c:pt idx="3">
                  <c:v>44614</c:v>
                </c:pt>
                <c:pt idx="4">
                  <c:v>43694</c:v>
                </c:pt>
                <c:pt idx="5">
                  <c:v>42774</c:v>
                </c:pt>
                <c:pt idx="6">
                  <c:v>41854</c:v>
                </c:pt>
                <c:pt idx="7">
                  <c:v>40934</c:v>
                </c:pt>
                <c:pt idx="8">
                  <c:v>40014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2005/06</c:v>
                </c:pt>
                <c:pt idx="1">
                  <c:v>2006/07</c:v>
                </c:pt>
                <c:pt idx="2">
                  <c:v>2007/08</c:v>
                </c:pt>
                <c:pt idx="3">
                  <c:v>2008/09</c:v>
                </c:pt>
                <c:pt idx="4">
                  <c:v>2009/10</c:v>
                </c:pt>
                <c:pt idx="5">
                  <c:v>2010/11</c:v>
                </c:pt>
                <c:pt idx="6">
                  <c:v>2011/12</c:v>
                </c:pt>
                <c:pt idx="7">
                  <c:v>2012/13</c:v>
                </c:pt>
                <c:pt idx="8">
                  <c:v>2013/14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49509</c:v>
                </c:pt>
                <c:pt idx="1">
                  <c:v>47678</c:v>
                </c:pt>
                <c:pt idx="2">
                  <c:v>45534</c:v>
                </c:pt>
                <c:pt idx="3">
                  <c:v>44614</c:v>
                </c:pt>
                <c:pt idx="4">
                  <c:v>43694</c:v>
                </c:pt>
                <c:pt idx="5">
                  <c:v>44419</c:v>
                </c:pt>
                <c:pt idx="6">
                  <c:v>45907</c:v>
                </c:pt>
                <c:pt idx="7">
                  <c:v>47962</c:v>
                </c:pt>
                <c:pt idx="8">
                  <c:v>49571</c:v>
                </c:pt>
              </c:numCache>
            </c:numRef>
          </c:val>
        </c:ser>
        <c:marker val="1"/>
        <c:axId val="77275904"/>
        <c:axId val="77277440"/>
      </c:lineChart>
      <c:catAx>
        <c:axId val="77275904"/>
        <c:scaling>
          <c:orientation val="minMax"/>
        </c:scaling>
        <c:axPos val="b"/>
        <c:numFmt formatCode="General" sourceLinked="1"/>
        <c:tickLblPos val="nextTo"/>
        <c:txPr>
          <a:bodyPr rot="-1260000"/>
          <a:lstStyle/>
          <a:p>
            <a:pPr>
              <a:defRPr lang="en-US"/>
            </a:pPr>
            <a:endParaRPr lang="en-US"/>
          </a:p>
        </c:txPr>
        <c:crossAx val="77277440"/>
        <c:crosses val="autoZero"/>
        <c:auto val="1"/>
        <c:lblAlgn val="ctr"/>
        <c:lblOffset val="100"/>
      </c:catAx>
      <c:valAx>
        <c:axId val="77277440"/>
        <c:scaling>
          <c:orientation val="minMax"/>
          <c:max val="55000"/>
          <c:min val="35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7275904"/>
        <c:crosses val="autoZero"/>
        <c:crossBetween val="midCat"/>
        <c:majorUnit val="5000"/>
        <c:minorUnit val="50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0.58632</cdr:x>
      <cdr:y>0.16077</cdr:y>
    </cdr:from>
    <cdr:to>
      <cdr:x>0.94161</cdr:x>
      <cdr:y>0.2858</cdr:y>
    </cdr:to>
    <cdr:sp macro="" textlink="">
      <cdr:nvSpPr>
        <cdr:cNvPr id="5" name="TextBox 4"/>
        <cdr:cNvSpPr txBox="1"/>
      </cdr:nvSpPr>
      <cdr:spPr>
        <a:xfrm xmlns:a="http://schemas.openxmlformats.org/drawingml/2006/main" rot="20238872">
          <a:off x="4825201" y="727657"/>
          <a:ext cx="2923838" cy="56587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CA" sz="2000" dirty="0" smtClean="0"/>
            <a:t>Potential Increase in course registrations</a:t>
          </a:r>
          <a:endParaRPr lang="en-CA" sz="2000" dirty="0"/>
        </a:p>
      </cdr:txBody>
    </cdr:sp>
  </cdr:relSizeAnchor>
  <cdr:relSizeAnchor xmlns:cdr="http://schemas.openxmlformats.org/drawingml/2006/chartDrawing">
    <cdr:from>
      <cdr:x>0.64412</cdr:x>
      <cdr:y>0.54951</cdr:y>
    </cdr:from>
    <cdr:to>
      <cdr:x>0.96144</cdr:x>
      <cdr:y>0.70735</cdr:y>
    </cdr:to>
    <cdr:sp macro="" textlink="">
      <cdr:nvSpPr>
        <cdr:cNvPr id="6" name="TextBox 5"/>
        <cdr:cNvSpPr txBox="1"/>
      </cdr:nvSpPr>
      <cdr:spPr>
        <a:xfrm xmlns:a="http://schemas.openxmlformats.org/drawingml/2006/main" rot="623387">
          <a:off x="5300816" y="2487054"/>
          <a:ext cx="2611480" cy="71438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CA" sz="2000" dirty="0" smtClean="0"/>
            <a:t>Projected decrease based on current trend</a:t>
          </a:r>
          <a:endParaRPr lang="en-CA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C3B2C-978A-417C-9324-2B18E6DEFDAB}" type="datetimeFigureOut">
              <a:rPr lang="en-US" smtClean="0"/>
              <a:pPr/>
              <a:t>12/22/2008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AC147-09BD-445C-AA20-FCBBA7D98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Enrolment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Senate meeting</a:t>
            </a:r>
          </a:p>
          <a:p>
            <a:r>
              <a:rPr lang="en-CA" smtClean="0"/>
              <a:t>December 15, </a:t>
            </a:r>
            <a:r>
              <a:rPr lang="en-CA" dirty="0" smtClean="0"/>
              <a:t>2008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CA" sz="7200" b="1" dirty="0"/>
              <a:t>WHAT </a:t>
            </a:r>
            <a:r>
              <a:rPr lang="en-CA" sz="7200" b="1" dirty="0" smtClean="0"/>
              <a:t>CAN WE DO ABOUT </a:t>
            </a:r>
            <a:r>
              <a:rPr lang="en-CA" sz="7200" b="1" dirty="0"/>
              <a:t>IT?</a:t>
            </a:r>
            <a:endParaRPr lang="en-US" sz="7200" b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WE MUST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4000" b="1" dirty="0" smtClean="0"/>
              <a:t>More Applications</a:t>
            </a:r>
            <a:endParaRPr lang="en-US" sz="4000" b="1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4000" b="1" dirty="0" smtClean="0"/>
              <a:t>Increase the Number of New Students Beginning at TRU</a:t>
            </a:r>
            <a:endParaRPr lang="en-US" sz="4000" b="1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4000" b="1" dirty="0" smtClean="0"/>
              <a:t>Improve Retention Rates of First Year Students </a:t>
            </a:r>
            <a:endParaRPr lang="en-US" sz="4000" b="1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4000" b="1" dirty="0" smtClean="0"/>
              <a:t>The Rule of “Compound Interest”</a:t>
            </a:r>
            <a:endParaRPr lang="en-US" sz="40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RECRUITMENT </a:t>
            </a:r>
            <a:r>
              <a:rPr lang="en-CA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Link Brand Awareness (Advertising) with Recruiting</a:t>
            </a:r>
            <a:endParaRPr lang="en-US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Increase Direct Recruitment Activities</a:t>
            </a:r>
            <a:endParaRPr lang="en-US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Develop Prospects Management Plan </a:t>
            </a:r>
            <a:endParaRPr lang="en-US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Develop Stop-out and Transfer Student Recruitment Plans</a:t>
            </a:r>
            <a:endParaRPr lang="en-US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Coordinate Schools and Faculties Recruitment Activities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CONVERSION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WE </a:t>
            </a:r>
            <a:r>
              <a:rPr lang="en-CA" dirty="0"/>
              <a:t>CURRENTLY CONVERT ABOUT 55% OF OUR </a:t>
            </a:r>
            <a:r>
              <a:rPr lang="en-CA" dirty="0" smtClean="0"/>
              <a:t>APPLICANTS</a:t>
            </a:r>
            <a:endParaRPr lang="en-US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/>
              <a:t>LINK CONVERSION TO RECRUITMENT </a:t>
            </a:r>
            <a:endParaRPr lang="en-US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 smtClean="0"/>
              <a:t>CONNECT SCHOOLS AND FACULTIES TO DIRECT </a:t>
            </a:r>
            <a:r>
              <a:rPr lang="en-CA" dirty="0"/>
              <a:t>RECRUITMENT OF </a:t>
            </a:r>
            <a:r>
              <a:rPr lang="en-CA" dirty="0" smtClean="0"/>
              <a:t>APPLICANTS</a:t>
            </a:r>
            <a:endParaRPr lang="en-US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/>
              <a:t>GET MORE APPLICANTS (AND THEIR FAMILIES) ON </a:t>
            </a:r>
            <a:r>
              <a:rPr lang="en-CA" dirty="0" smtClean="0"/>
              <a:t>CAMPUS</a:t>
            </a:r>
            <a:endParaRPr lang="en-US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dirty="0"/>
              <a:t>CREATE A WELCOME CENTRE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RETENTION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/>
              <a:t>INITIATE AN “ATTRITION SURVEY</a:t>
            </a:r>
            <a:r>
              <a:rPr lang="en-CA" sz="3600" dirty="0" smtClean="0"/>
              <a:t>”</a:t>
            </a:r>
            <a:endParaRPr lang="en-US" sz="36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 smtClean="0"/>
              <a:t>EXPAND FIRST </a:t>
            </a:r>
            <a:r>
              <a:rPr lang="en-CA" sz="3600" dirty="0"/>
              <a:t>YEAR STUDENT </a:t>
            </a:r>
            <a:r>
              <a:rPr lang="en-CA" sz="3600" dirty="0" smtClean="0"/>
              <a:t>SUPPORT</a:t>
            </a:r>
            <a:endParaRPr lang="en-US" sz="36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 smtClean="0"/>
              <a:t>MORE SUPPORT </a:t>
            </a:r>
            <a:r>
              <a:rPr lang="en-CA" sz="3600" dirty="0"/>
              <a:t>FOR AT RISK </a:t>
            </a:r>
            <a:r>
              <a:rPr lang="en-CA" sz="3600" dirty="0" smtClean="0"/>
              <a:t>STUDENTS</a:t>
            </a:r>
            <a:endParaRPr lang="en-US" sz="36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/>
              <a:t>EXAMINE PROCESSES THAT IMPROVE AND STREAMLINE  SERVICES TO STUDENTS</a:t>
            </a:r>
            <a:endParaRPr lang="en-US" sz="36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OVER THE NEXT 5 YEARS, </a:t>
            </a:r>
            <a:r>
              <a:rPr lang="en-CA" dirty="0"/>
              <a:t>OUR </a:t>
            </a:r>
            <a:r>
              <a:rPr lang="en-CA" dirty="0" smtClean="0"/>
              <a:t>OBJECTIVES ARE TO: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en-CA" dirty="0" smtClean="0"/>
              <a:t>INCREASE </a:t>
            </a:r>
            <a:r>
              <a:rPr lang="en-CA" dirty="0"/>
              <a:t>THE NUMBER OF NEW STUDENTS BY 10% OVER WHAT WE HAVE TODAY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en-CA" dirty="0" smtClean="0"/>
              <a:t>DECREASE </a:t>
            </a:r>
            <a:r>
              <a:rPr lang="en-CA" dirty="0"/>
              <a:t>FIRST YEAR </a:t>
            </a:r>
            <a:r>
              <a:rPr lang="en-CA" dirty="0" smtClean="0"/>
              <a:t>ATTRITION IN TARGETED PROGRAMS BY 10%</a:t>
            </a:r>
            <a:endParaRPr lang="en-US" dirty="0" smtClean="0"/>
          </a:p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Targeted increase in course registrations vs. projected trend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ENROLMENT MANAGEMENT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CA" dirty="0"/>
              <a:t>OVERVIEW OF CURRENT TRENDS</a:t>
            </a:r>
            <a:endParaRPr lang="en-US" dirty="0"/>
          </a:p>
          <a:p>
            <a:pPr>
              <a:buNone/>
            </a:pPr>
            <a:r>
              <a:rPr lang="en-CA" dirty="0"/>
              <a:t> </a:t>
            </a:r>
            <a:endParaRPr lang="en-US" dirty="0"/>
          </a:p>
          <a:p>
            <a:r>
              <a:rPr lang="en-CA" dirty="0" smtClean="0"/>
              <a:t>PREDICTED DEMOGRAPHICS</a:t>
            </a:r>
            <a:endParaRPr lang="en-US" dirty="0" smtClean="0"/>
          </a:p>
          <a:p>
            <a:pPr lvl="0"/>
            <a:endParaRPr lang="en-CA" dirty="0" smtClean="0"/>
          </a:p>
          <a:p>
            <a:pPr lvl="0"/>
            <a:r>
              <a:rPr lang="en-CA" dirty="0" smtClean="0"/>
              <a:t>RECRUITMENT/RETENTION </a:t>
            </a:r>
            <a:r>
              <a:rPr lang="en-CA" dirty="0"/>
              <a:t>DATA</a:t>
            </a:r>
            <a:endParaRPr lang="en-US" dirty="0"/>
          </a:p>
          <a:p>
            <a:pPr>
              <a:buNone/>
            </a:pPr>
            <a:r>
              <a:rPr lang="en-CA" dirty="0"/>
              <a:t> </a:t>
            </a:r>
            <a:endParaRPr lang="en-US" dirty="0"/>
          </a:p>
          <a:p>
            <a:r>
              <a:rPr lang="en-CA" dirty="0"/>
              <a:t> </a:t>
            </a:r>
            <a:r>
              <a:rPr lang="en-CA" dirty="0" smtClean="0"/>
              <a:t>STRATEGIES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CA" dirty="0" smtClean="0"/>
              <a:t>TARGETS</a:t>
            </a:r>
            <a:endParaRPr lang="en-US" dirty="0"/>
          </a:p>
          <a:p>
            <a:pPr>
              <a:buNone/>
            </a:pPr>
            <a:r>
              <a:rPr lang="en-CA" dirty="0"/>
              <a:t> </a:t>
            </a:r>
            <a:endParaRPr lang="en-US" dirty="0"/>
          </a:p>
          <a:p>
            <a:r>
              <a:rPr lang="en-CA" dirty="0"/>
              <a:t> </a:t>
            </a:r>
            <a:r>
              <a:rPr lang="en-CA" dirty="0" smtClean="0"/>
              <a:t>QUESTIONS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OVERVIEW OF CURRENT SITUATION AND </a:t>
            </a:r>
            <a:r>
              <a:rPr lang="en-CA" dirty="0" smtClean="0"/>
              <a:t>TRENDS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/>
          </a:p>
          <a:p>
            <a:pPr lvl="0"/>
            <a:r>
              <a:rPr lang="en-CA" dirty="0"/>
              <a:t>DOMESTIC COURSE REGISTRATIONS HAVE DECREASED FROM 51,053 IN 2001-2002 TO 45,534 IN 2007-8  (Ave decrease: </a:t>
            </a:r>
            <a:r>
              <a:rPr lang="en-CA" dirty="0" smtClean="0"/>
              <a:t>920/year</a:t>
            </a:r>
            <a:r>
              <a:rPr lang="en-CA" dirty="0"/>
              <a:t>)</a:t>
            </a:r>
            <a:endParaRPr lang="en-US" dirty="0"/>
          </a:p>
          <a:p>
            <a:pPr>
              <a:buNone/>
            </a:pPr>
            <a:r>
              <a:rPr lang="en-CA" dirty="0"/>
              <a:t> </a:t>
            </a:r>
            <a:endParaRPr lang="en-US" dirty="0"/>
          </a:p>
          <a:p>
            <a:pPr lvl="0"/>
            <a:r>
              <a:rPr lang="en-CA" dirty="0"/>
              <a:t>DOMESTIC APPLICATIONS HAVE DECREASED FROM 7103 IN FALL 2003 TO 5400 IN FALL 2008 (24% DROP)</a:t>
            </a:r>
            <a:endParaRPr lang="en-US" dirty="0"/>
          </a:p>
          <a:p>
            <a:pPr>
              <a:buNone/>
            </a:pPr>
            <a:r>
              <a:rPr lang="en-CA" dirty="0"/>
              <a:t> </a:t>
            </a:r>
            <a:endParaRPr lang="en-US" dirty="0"/>
          </a:p>
          <a:p>
            <a:pPr lvl="0"/>
            <a:r>
              <a:rPr lang="en-CA" dirty="0"/>
              <a:t>NUMBER OF NEW STUDENTS BEGINNING AT TRU HAS DECREASED FROM 3593 IN FALL 2003 TO 3038 IN FALL 2008 (14% DROP)</a:t>
            </a:r>
            <a:endParaRPr lang="en-US" dirty="0"/>
          </a:p>
          <a:p>
            <a:pPr>
              <a:buNone/>
            </a:pPr>
            <a:r>
              <a:rPr lang="en-CA" dirty="0"/>
              <a:t> </a:t>
            </a:r>
            <a:endParaRPr lang="en-US" dirty="0"/>
          </a:p>
          <a:p>
            <a:pPr lvl="0"/>
            <a:r>
              <a:rPr lang="en-CA" dirty="0"/>
              <a:t>ATTRITION RATE OF ALL FIRST YEAR BACHELOR STUDENTS FROM YEAR 1 TO YEAR 2 IS 34%. 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Projected Decrease in Course Registrations Based on Current Trend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DEMOGRAPHICS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CA" sz="3600" dirty="0" smtClean="0"/>
              <a:t>From 2006 to 2015: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 smtClean="0"/>
              <a:t>9% decrease of high school graduates in B.C.</a:t>
            </a:r>
            <a:endParaRPr lang="en-US" sz="3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 smtClean="0"/>
              <a:t>20% decrease within School District 73</a:t>
            </a:r>
            <a:endParaRPr lang="en-US" sz="3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CA" sz="3600" dirty="0" smtClean="0"/>
              <a:t>15% decrease of students coming to TRU based on historical data</a:t>
            </a:r>
            <a:endParaRPr lang="en-US" sz="3600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FALL APPLICATIONS TO TRU WITH ESTIMATES TO FALL 2012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CA" dirty="0" smtClean="0"/>
              <a:t>Current </a:t>
            </a:r>
            <a:r>
              <a:rPr lang="en-CA" dirty="0"/>
              <a:t>Trend of New Students </a:t>
            </a:r>
            <a:r>
              <a:rPr lang="en-CA" dirty="0" smtClean="0"/>
              <a:t>to TRU with Estimates till 2012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ATTRITION RATES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88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CA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 smtClean="0">
                          <a:latin typeface="+mn-lt"/>
                          <a:ea typeface="Times New Roman"/>
                        </a:rPr>
                        <a:t>1</a:t>
                      </a:r>
                      <a:r>
                        <a:rPr lang="en-CA" sz="2400" baseline="30000" dirty="0" smtClean="0">
                          <a:latin typeface="+mn-lt"/>
                          <a:ea typeface="Times New Roman"/>
                        </a:rPr>
                        <a:t>st</a:t>
                      </a:r>
                      <a:r>
                        <a:rPr lang="en-CA" sz="2400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CA" sz="2400" dirty="0" smtClean="0">
                          <a:latin typeface="+mn-lt"/>
                          <a:ea typeface="Times New Roman"/>
                        </a:rPr>
                        <a:t>Year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+mn-lt"/>
                          <a:ea typeface="Times New Roman"/>
                        </a:rPr>
                        <a:t>2</a:t>
                      </a:r>
                      <a:r>
                        <a:rPr lang="en-CA" sz="2400" baseline="30000" dirty="0">
                          <a:latin typeface="+mn-lt"/>
                          <a:ea typeface="Times New Roman"/>
                        </a:rPr>
                        <a:t>nd</a:t>
                      </a:r>
                      <a:r>
                        <a:rPr lang="en-CA" sz="2400" dirty="0">
                          <a:latin typeface="+mn-lt"/>
                          <a:ea typeface="Times New Roman"/>
                        </a:rPr>
                        <a:t> year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+mn-lt"/>
                          <a:ea typeface="Times New Roman"/>
                        </a:rPr>
                        <a:t>3</a:t>
                      </a:r>
                      <a:r>
                        <a:rPr lang="en-CA" sz="2400" baseline="30000" dirty="0">
                          <a:latin typeface="+mn-lt"/>
                          <a:ea typeface="Times New Roman"/>
                        </a:rPr>
                        <a:t>rd</a:t>
                      </a:r>
                      <a:r>
                        <a:rPr lang="en-CA" sz="2400" dirty="0">
                          <a:latin typeface="+mn-lt"/>
                          <a:ea typeface="Times New Roman"/>
                        </a:rPr>
                        <a:t> Year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+mn-lt"/>
                          <a:ea typeface="Times New Roman"/>
                        </a:rPr>
                        <a:t>4</a:t>
                      </a:r>
                      <a:r>
                        <a:rPr lang="en-CA" sz="2400" baseline="30000" dirty="0">
                          <a:latin typeface="+mn-lt"/>
                          <a:ea typeface="Times New Roman"/>
                        </a:rPr>
                        <a:t>th</a:t>
                      </a:r>
                      <a:r>
                        <a:rPr lang="en-CA" sz="2400" dirty="0">
                          <a:latin typeface="+mn-lt"/>
                          <a:ea typeface="Times New Roman"/>
                        </a:rPr>
                        <a:t> Year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721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>
                          <a:latin typeface="Calibri" pitchFamily="34" charset="0"/>
                          <a:ea typeface="Times New Roman"/>
                        </a:rPr>
                        <a:t>Continue at TRU</a:t>
                      </a:r>
                      <a:endParaRPr lang="en-US" sz="120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60%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66%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74%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>
                          <a:latin typeface="Calibri" pitchFamily="34" charset="0"/>
                          <a:ea typeface="Times New Roman"/>
                        </a:rPr>
                        <a:t>36%</a:t>
                      </a:r>
                      <a:endParaRPr lang="en-US" sz="120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50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Graduate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10%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10%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10%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49%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>
                          <a:latin typeface="Calibri" pitchFamily="34" charset="0"/>
                          <a:ea typeface="Times New Roman"/>
                        </a:rPr>
                        <a:t>Leave TRU</a:t>
                      </a:r>
                      <a:endParaRPr lang="en-US" sz="1200">
                        <a:latin typeface="Calibri" pitchFamily="34" charset="0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>
                          <a:latin typeface="Calibri" pitchFamily="34" charset="0"/>
                          <a:ea typeface="Times New Roman"/>
                        </a:rPr>
                        <a:t>Completely</a:t>
                      </a:r>
                      <a:endParaRPr lang="en-US" sz="120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>
                          <a:latin typeface="Calibri" pitchFamily="34" charset="0"/>
                          <a:ea typeface="Times New Roman"/>
                        </a:rPr>
                        <a:t>30%</a:t>
                      </a:r>
                      <a:endParaRPr lang="en-US" sz="120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24%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>
                          <a:latin typeface="Calibri" pitchFamily="34" charset="0"/>
                          <a:ea typeface="Times New Roman"/>
                        </a:rPr>
                        <a:t>16%</a:t>
                      </a:r>
                      <a:endParaRPr lang="en-US" sz="120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400" dirty="0">
                          <a:latin typeface="Calibri" pitchFamily="34" charset="0"/>
                          <a:ea typeface="Times New Roman"/>
                        </a:rPr>
                        <a:t>15%</a:t>
                      </a:r>
                      <a:endParaRPr lang="en-US" sz="12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RETENTION </a:t>
            </a:r>
            <a:br>
              <a:rPr lang="en-CA" b="1" dirty="0" smtClean="0"/>
            </a:br>
            <a:r>
              <a:rPr lang="en-CA" b="1" dirty="0" smtClean="0"/>
              <a:t>BACHELOR </a:t>
            </a:r>
            <a:r>
              <a:rPr lang="en-CA" b="1" dirty="0"/>
              <a:t>PROGRAMS ONLY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72519" cy="3971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173"/>
                <a:gridCol w="2824173"/>
                <a:gridCol w="2824173"/>
              </a:tblGrid>
              <a:tr h="10676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800" b="1" kern="1200" dirty="0">
                          <a:latin typeface="Calibri"/>
                          <a:ea typeface="Times New Roman"/>
                        </a:rPr>
                        <a:t>BC UNIVERSITY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800" b="1" kern="1200">
                          <a:latin typeface="Calibri"/>
                          <a:ea typeface="Times New Roman"/>
                        </a:rPr>
                        <a:t>Retention into 2</a:t>
                      </a:r>
                      <a:r>
                        <a:rPr lang="en-CA" sz="1800" b="1" kern="1200" baseline="30000">
                          <a:latin typeface="Calibri"/>
                          <a:ea typeface="Times New Roman"/>
                        </a:rPr>
                        <a:t>nd</a:t>
                      </a:r>
                      <a:r>
                        <a:rPr lang="en-CA" sz="1800" b="1" kern="1200">
                          <a:latin typeface="Calibri"/>
                          <a:ea typeface="Times New Roman"/>
                        </a:rPr>
                        <a:t> year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800" b="1" kern="1200">
                          <a:latin typeface="Calibri"/>
                          <a:ea typeface="Times New Roman"/>
                        </a:rPr>
                        <a:t>of new students 2005/06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800" b="1" kern="1200" dirty="0">
                          <a:latin typeface="Calibri"/>
                          <a:ea typeface="Times New Roman"/>
                        </a:rPr>
                        <a:t>% Graduated after 6 years  of new students 1999/00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</a:tr>
              <a:tr h="709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b="1" kern="1200" dirty="0">
                          <a:latin typeface="Calibri"/>
                          <a:ea typeface="Times New Roman"/>
                        </a:rPr>
                        <a:t>UBC 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kern="1200" dirty="0">
                          <a:latin typeface="Calibri"/>
                          <a:ea typeface="Times New Roman"/>
                        </a:rPr>
                        <a:t>88.9%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kern="1200" dirty="0">
                          <a:latin typeface="Calibri"/>
                          <a:ea typeface="Times New Roman"/>
                        </a:rPr>
                        <a:t>77.0%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</a:tr>
              <a:tr h="709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b="1" kern="1200">
                          <a:latin typeface="Calibri"/>
                          <a:ea typeface="Times New Roman"/>
                        </a:rPr>
                        <a:t>SFU</a:t>
                      </a: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kern="1200" dirty="0">
                          <a:latin typeface="Calibri"/>
                          <a:ea typeface="Times New Roman"/>
                        </a:rPr>
                        <a:t>88.2%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kern="1200" dirty="0">
                          <a:latin typeface="Calibri"/>
                          <a:ea typeface="Times New Roman"/>
                        </a:rPr>
                        <a:t>73.8%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</a:tr>
              <a:tr h="709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b="1" kern="1200">
                          <a:latin typeface="Calibri"/>
                          <a:ea typeface="Times New Roman"/>
                        </a:rPr>
                        <a:t>UNBC</a:t>
                      </a: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kern="1200" dirty="0">
                          <a:latin typeface="Calibri"/>
                          <a:ea typeface="Times New Roman"/>
                        </a:rPr>
                        <a:t>74.2%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kern="1200" dirty="0">
                          <a:latin typeface="Calibri"/>
                          <a:ea typeface="Times New Roman"/>
                        </a:rPr>
                        <a:t>37.9%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</a:tr>
              <a:tr h="7761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600" b="1" kern="1200">
                          <a:latin typeface="Calibri"/>
                          <a:ea typeface="Times New Roman"/>
                        </a:rPr>
                        <a:t>TRU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600" b="1" kern="1200" dirty="0">
                          <a:latin typeface="Calibri"/>
                          <a:ea typeface="Times New Roman"/>
                        </a:rPr>
                        <a:t>66.4%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600" b="1" kern="1200" dirty="0">
                          <a:latin typeface="Calibri"/>
                          <a:ea typeface="Times New Roman"/>
                        </a:rPr>
                        <a:t>29.3%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355</Words>
  <Application>Microsoft Office PowerPoint</Application>
  <PresentationFormat>On-screen Show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Enrolment Management</vt:lpstr>
      <vt:lpstr>ENROLMENT MANAGEMENT </vt:lpstr>
      <vt:lpstr>OVERVIEW OF CURRENT SITUATION AND TRENDS </vt:lpstr>
      <vt:lpstr>Projected Decrease in Course Registrations Based on Current Trend</vt:lpstr>
      <vt:lpstr>DEMOGRAPHICS</vt:lpstr>
      <vt:lpstr>FALL APPLICATIONS TO TRU WITH ESTIMATES TO FALL 2012</vt:lpstr>
      <vt:lpstr> Current Trend of New Students to TRU with Estimates till 2012   </vt:lpstr>
      <vt:lpstr>ATTRITION RATES  </vt:lpstr>
      <vt:lpstr>RETENTION  BACHELOR PROGRAMS ONLY</vt:lpstr>
      <vt:lpstr>Slide 10</vt:lpstr>
      <vt:lpstr>WHAT WE MUST DO</vt:lpstr>
      <vt:lpstr>RECRUITMENT STRATEGIES</vt:lpstr>
      <vt:lpstr>CONVERSION STRATEGIES</vt:lpstr>
      <vt:lpstr>RETENTION STRATEGIES</vt:lpstr>
      <vt:lpstr>TARGETS</vt:lpstr>
      <vt:lpstr>Targeted increase in course registrations vs. projected trend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Enrolement Management</dc:title>
  <dc:creator>truuser</dc:creator>
  <cp:lastModifiedBy>TRU-XP-PC</cp:lastModifiedBy>
  <cp:revision>74</cp:revision>
  <dcterms:created xsi:type="dcterms:W3CDTF">2008-12-05T21:41:35Z</dcterms:created>
  <dcterms:modified xsi:type="dcterms:W3CDTF">2008-12-22T19:00:00Z</dcterms:modified>
</cp:coreProperties>
</file>