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87" r:id="rId2"/>
    <p:sldId id="256" r:id="rId3"/>
    <p:sldId id="271" r:id="rId4"/>
    <p:sldId id="272" r:id="rId5"/>
    <p:sldId id="274" r:id="rId6"/>
    <p:sldId id="273" r:id="rId7"/>
    <p:sldId id="276" r:id="rId8"/>
    <p:sldId id="280" r:id="rId9"/>
    <p:sldId id="283" r:id="rId10"/>
    <p:sldId id="277" r:id="rId11"/>
    <p:sldId id="278" r:id="rId12"/>
    <p:sldId id="285" r:id="rId13"/>
    <p:sldId id="279" r:id="rId14"/>
    <p:sldId id="275" r:id="rId15"/>
    <p:sldId id="286" r:id="rId16"/>
    <p:sldId id="284" r:id="rId17"/>
    <p:sldId id="270" r:id="rId18"/>
    <p:sldId id="282" r:id="rId19"/>
    <p:sldId id="281" r:id="rId2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4699" autoAdjust="0"/>
  </p:normalViewPr>
  <p:slideViewPr>
    <p:cSldViewPr snapToGrid="0">
      <p:cViewPr varScale="1">
        <p:scale>
          <a:sx n="73" d="100"/>
          <a:sy n="73" d="100"/>
        </p:scale>
        <p:origin x="720" y="66"/>
      </p:cViewPr>
      <p:guideLst>
        <p:guide orient="horz" pos="2160"/>
        <p:guide pos="3840"/>
      </p:guideLst>
    </p:cSldViewPr>
  </p:slideViewPr>
  <p:notesTextViewPr>
    <p:cViewPr>
      <p:scale>
        <a:sx n="1" d="1"/>
        <a:sy n="1" d="1"/>
      </p:scale>
      <p:origin x="0" y="0"/>
    </p:cViewPr>
  </p:notesTextViewPr>
  <p:sorterViewPr>
    <p:cViewPr>
      <p:scale>
        <a:sx n="100" d="100"/>
        <a:sy n="100" d="100"/>
      </p:scale>
      <p:origin x="0" y="-3654"/>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E1701E6B-5635-498C-A4FB-E451400A80D4}" type="datetimeFigureOut">
              <a:rPr lang="en-US" smtClean="0"/>
              <a:t>8/21/2018</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D1227578-94E4-4088-9C58-52AAFEBCF9C3}" type="slidenum">
              <a:rPr lang="en-US" smtClean="0"/>
              <a:t>‹#›</a:t>
            </a:fld>
            <a:endParaRPr lang="en-US"/>
          </a:p>
        </p:txBody>
      </p:sp>
    </p:spTree>
    <p:extLst>
      <p:ext uri="{BB962C8B-B14F-4D97-AF65-F5344CB8AC3E}">
        <p14:creationId xmlns:p14="http://schemas.microsoft.com/office/powerpoint/2010/main" val="1939080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068996D2-CAA8-4CD3-A7CF-CED176A40F3D}" type="datetimeFigureOut">
              <a:rPr lang="en-US" smtClean="0"/>
              <a:t>8/21/2018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804C3DB0-8EA5-40B4-AD04-3490DCB499DE}" type="slidenum">
              <a:rPr lang="en-US" smtClean="0"/>
              <a:t>‹#›</a:t>
            </a:fld>
            <a:endParaRPr lang="en-US"/>
          </a:p>
        </p:txBody>
      </p:sp>
    </p:spTree>
    <p:extLst>
      <p:ext uri="{BB962C8B-B14F-4D97-AF65-F5344CB8AC3E}">
        <p14:creationId xmlns:p14="http://schemas.microsoft.com/office/powerpoint/2010/main" val="973219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laws-lois.justice.gc.ca/eng/acts/C-42/index.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www.resound.ca/default.htm" TargetMode="External"/><Relationship Id="rId4" Type="http://schemas.openxmlformats.org/officeDocument/2006/relationships/hyperlink" Target="http://www.socan.c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CA" b="1" dirty="0"/>
              <a:t>2 min: Danielle</a:t>
            </a:r>
            <a:r>
              <a:rPr lang="en-CA" dirty="0"/>
              <a:t>, introductions</a:t>
            </a:r>
            <a:r>
              <a:rPr lang="en-CA" baseline="0" dirty="0"/>
              <a:t> and overview of session</a:t>
            </a:r>
          </a:p>
          <a:p>
            <a:r>
              <a:rPr lang="en-CA" sz="1266" kern="1200" dirty="0">
                <a:solidFill>
                  <a:schemeClr val="tx1"/>
                </a:solidFill>
                <a:effectLst/>
                <a:latin typeface="+mn-lt"/>
                <a:ea typeface="+mn-ea"/>
                <a:cs typeface="+mn-cs"/>
              </a:rPr>
              <a:t>Intro: </a:t>
            </a:r>
            <a:endParaRPr lang="en-US" sz="1266" kern="1200" dirty="0">
              <a:solidFill>
                <a:schemeClr val="tx1"/>
              </a:solidFill>
              <a:effectLst/>
              <a:latin typeface="+mn-lt"/>
              <a:ea typeface="+mn-ea"/>
              <a:cs typeface="+mn-cs"/>
            </a:endParaRPr>
          </a:p>
          <a:p>
            <a:r>
              <a:rPr lang="en-CA" sz="1266" kern="1200" dirty="0">
                <a:solidFill>
                  <a:schemeClr val="tx1"/>
                </a:solidFill>
                <a:effectLst/>
                <a:latin typeface="+mn-lt"/>
                <a:ea typeface="+mn-ea"/>
                <a:cs typeface="+mn-cs"/>
              </a:rPr>
              <a:t>Hello, and welcome to the Library &amp; Copyright Support for the Classroom session! My name is Dani Collins and I’m the Supervisor of Editing and Copyright at Open Learning. The TRU Copyright office oversees and documents the use of 3rd party materials in all Open Learning courses and all campus course packs that are printed through our </a:t>
            </a:r>
            <a:r>
              <a:rPr lang="en-CA" sz="1266" kern="1200" dirty="0" err="1">
                <a:solidFill>
                  <a:schemeClr val="tx1"/>
                </a:solidFill>
                <a:effectLst/>
                <a:latin typeface="+mn-lt"/>
                <a:ea typeface="+mn-ea"/>
                <a:cs typeface="+mn-cs"/>
              </a:rPr>
              <a:t>Printshop</a:t>
            </a:r>
            <a:r>
              <a:rPr lang="en-CA" sz="1266" kern="1200" dirty="0">
                <a:solidFill>
                  <a:schemeClr val="tx1"/>
                </a:solidFill>
                <a:effectLst/>
                <a:latin typeface="+mn-lt"/>
                <a:ea typeface="+mn-ea"/>
                <a:cs typeface="+mn-cs"/>
              </a:rPr>
              <a:t>. We are also available to Faculty to answer any questions related to additional 3rd party materials that may be used in the campus courses outside of the course pack. It’s an exciting time in education right now with all the new technology and digitization of resources, but it can be a bit overwhelming to say the least. As Faculty at TRU, we know that you want to keep your courses current and engaging for students, but often with time constraints and multiple obligations. It can be very daunting to try to find available resources in a short amount of time, and to know how and when to use those resources responsibly, without infringing copyright, in print and within a learning management system or digital environment, such as Moodle. </a:t>
            </a:r>
            <a:endParaRPr lang="en-US" sz="1266" kern="1200" dirty="0">
              <a:solidFill>
                <a:schemeClr val="tx1"/>
              </a:solidFill>
              <a:effectLst/>
              <a:latin typeface="+mn-lt"/>
              <a:ea typeface="+mn-ea"/>
              <a:cs typeface="+mn-cs"/>
            </a:endParaRPr>
          </a:p>
          <a:p>
            <a:r>
              <a:rPr lang="en-CA" sz="1266" kern="1200" dirty="0">
                <a:solidFill>
                  <a:schemeClr val="tx1"/>
                </a:solidFill>
                <a:effectLst/>
                <a:latin typeface="+mn-lt"/>
                <a:ea typeface="+mn-ea"/>
                <a:cs typeface="+mn-cs"/>
              </a:rPr>
              <a:t> </a:t>
            </a:r>
            <a:endParaRPr lang="en-US" sz="1266" kern="1200" dirty="0">
              <a:solidFill>
                <a:schemeClr val="tx1"/>
              </a:solidFill>
              <a:effectLst/>
              <a:latin typeface="+mn-lt"/>
              <a:ea typeface="+mn-ea"/>
              <a:cs typeface="+mn-cs"/>
            </a:endParaRPr>
          </a:p>
          <a:p>
            <a:r>
              <a:rPr lang="en-CA" sz="1266" kern="1200" dirty="0">
                <a:solidFill>
                  <a:schemeClr val="tx1"/>
                </a:solidFill>
                <a:effectLst/>
                <a:latin typeface="+mn-lt"/>
                <a:ea typeface="+mn-ea"/>
                <a:cs typeface="+mn-cs"/>
              </a:rPr>
              <a:t>Here to help you navigate the waters, to find those resources and use them responsibly, is Elizabeth Rennie and Jessica Fisher.</a:t>
            </a:r>
            <a:endParaRPr lang="en-US" sz="1266" kern="1200" dirty="0">
              <a:solidFill>
                <a:schemeClr val="tx1"/>
              </a:solidFill>
              <a:effectLst/>
              <a:latin typeface="+mn-lt"/>
              <a:ea typeface="+mn-ea"/>
              <a:cs typeface="+mn-cs"/>
            </a:endParaRPr>
          </a:p>
          <a:p>
            <a:r>
              <a:rPr lang="en-CA" sz="1266" kern="1200" dirty="0">
                <a:solidFill>
                  <a:schemeClr val="tx1"/>
                </a:solidFill>
                <a:effectLst/>
                <a:latin typeface="+mn-lt"/>
                <a:ea typeface="+mn-ea"/>
                <a:cs typeface="+mn-cs"/>
              </a:rPr>
              <a:t> </a:t>
            </a:r>
            <a:endParaRPr lang="en-US" sz="1266" kern="1200" dirty="0">
              <a:solidFill>
                <a:schemeClr val="tx1"/>
              </a:solidFill>
              <a:effectLst/>
              <a:latin typeface="+mn-lt"/>
              <a:ea typeface="+mn-ea"/>
              <a:cs typeface="+mn-cs"/>
            </a:endParaRPr>
          </a:p>
          <a:p>
            <a:r>
              <a:rPr lang="en-CA" sz="1266" kern="1200" dirty="0">
                <a:solidFill>
                  <a:schemeClr val="tx1"/>
                </a:solidFill>
                <a:effectLst/>
                <a:latin typeface="+mn-lt"/>
                <a:ea typeface="+mn-ea"/>
                <a:cs typeface="+mn-cs"/>
              </a:rPr>
              <a:t>Elizabeth Rennie is our Instruction &amp; Research Services Librarian. Elizabeth is going to introduce you to what resources are available to you, and your students, via our TRU library, including our spectacular Liaison Librarians, Spaces, Services, and resources.</a:t>
            </a:r>
            <a:endParaRPr lang="en-US" sz="1266" kern="1200" dirty="0">
              <a:solidFill>
                <a:schemeClr val="tx1"/>
              </a:solidFill>
              <a:effectLst/>
              <a:latin typeface="+mn-lt"/>
              <a:ea typeface="+mn-ea"/>
              <a:cs typeface="+mn-cs"/>
            </a:endParaRPr>
          </a:p>
          <a:p>
            <a:r>
              <a:rPr lang="en-CA" sz="1266" kern="1200" dirty="0">
                <a:solidFill>
                  <a:schemeClr val="tx1"/>
                </a:solidFill>
                <a:effectLst/>
                <a:latin typeface="+mn-lt"/>
                <a:ea typeface="+mn-ea"/>
                <a:cs typeface="+mn-cs"/>
              </a:rPr>
              <a:t> </a:t>
            </a:r>
            <a:endParaRPr lang="en-US" sz="1266" kern="1200" dirty="0">
              <a:solidFill>
                <a:schemeClr val="tx1"/>
              </a:solidFill>
              <a:effectLst/>
              <a:latin typeface="+mn-lt"/>
              <a:ea typeface="+mn-ea"/>
              <a:cs typeface="+mn-cs"/>
            </a:endParaRPr>
          </a:p>
          <a:p>
            <a:r>
              <a:rPr lang="en-CA" sz="1266" kern="1200" dirty="0">
                <a:solidFill>
                  <a:schemeClr val="tx1"/>
                </a:solidFill>
                <a:effectLst/>
                <a:latin typeface="+mn-lt"/>
                <a:ea typeface="+mn-ea"/>
                <a:cs typeface="+mn-cs"/>
              </a:rPr>
              <a:t>Jessica Fisher is a TRU alumni and practicing lawyer at MJB Law. Jessica is the lead on the Copyright Awareness &amp; Responsibility Initiative (“CARI”) and as such, she’s been presenting to several of the Faculty members already about Copyright matters and what copyright means to you as a Faculty member. She will continue to present to the Faculties throughout the Fall and Winter terms. After the presentation, we will be around to answer any further questions you may have about resources and copyright. </a:t>
            </a:r>
            <a:endParaRPr lang="en-US" sz="1266" kern="1200" dirty="0">
              <a:solidFill>
                <a:schemeClr val="tx1"/>
              </a:solidFill>
              <a:effectLst/>
              <a:latin typeface="+mn-lt"/>
              <a:ea typeface="+mn-ea"/>
              <a:cs typeface="+mn-cs"/>
            </a:endParaRPr>
          </a:p>
          <a:p>
            <a:r>
              <a:rPr lang="en-CA" sz="1266" kern="1200" dirty="0">
                <a:solidFill>
                  <a:schemeClr val="tx1"/>
                </a:solidFill>
                <a:effectLst/>
                <a:latin typeface="+mn-lt"/>
                <a:ea typeface="+mn-ea"/>
                <a:cs typeface="+mn-cs"/>
              </a:rPr>
              <a:t>So, without further ado, here Elizabeth to get you started….</a:t>
            </a:r>
            <a:endParaRPr lang="en-US" sz="1266"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A5C7A572-3B00-473C-A6FC-FA0853A6AF2B}" type="slidenum">
              <a:rPr lang="en-US" smtClean="0"/>
              <a:t>1</a:t>
            </a:fld>
            <a:endParaRPr lang="en-US"/>
          </a:p>
        </p:txBody>
      </p:sp>
    </p:spTree>
    <p:extLst>
      <p:ext uri="{BB962C8B-B14F-4D97-AF65-F5344CB8AC3E}">
        <p14:creationId xmlns:p14="http://schemas.microsoft.com/office/powerpoint/2010/main" val="3840399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aseline="0" dirty="0" smtClean="0"/>
              <a:t>Fair dealing is an exception that we use commonly at TRU.  Fair dealing is a user right that gives educators the ability to copy short excerpts of works for educational purpose on behalf of their students. This statutory exemption to copyright infringement is available if the “dealing” is for both an allowable purpose and “fair.” </a:t>
            </a:r>
            <a:endParaRPr lang="en-US" dirty="0" smtClean="0"/>
          </a:p>
          <a:p>
            <a:endParaRPr lang="en-US" dirty="0"/>
          </a:p>
        </p:txBody>
      </p:sp>
      <p:sp>
        <p:nvSpPr>
          <p:cNvPr id="4" name="Slide Number Placeholder 3"/>
          <p:cNvSpPr>
            <a:spLocks noGrp="1"/>
          </p:cNvSpPr>
          <p:nvPr>
            <p:ph type="sldNum" sz="quarter" idx="10"/>
          </p:nvPr>
        </p:nvSpPr>
        <p:spPr/>
        <p:txBody>
          <a:bodyPr/>
          <a:lstStyle/>
          <a:p>
            <a:fld id="{804C3DB0-8EA5-40B4-AD04-3490DCB499DE}" type="slidenum">
              <a:rPr lang="en-US" smtClean="0"/>
              <a:t>10</a:t>
            </a:fld>
            <a:endParaRPr lang="en-US"/>
          </a:p>
        </p:txBody>
      </p:sp>
    </p:spTree>
    <p:extLst>
      <p:ext uri="{BB962C8B-B14F-4D97-AF65-F5344CB8AC3E}">
        <p14:creationId xmlns:p14="http://schemas.microsoft.com/office/powerpoint/2010/main" val="2679192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CA" dirty="0" smtClean="0"/>
              <a:t>In a court of law, it is up to the defendant to prove that his or her dealing with a particular work was fair.  The Copyright</a:t>
            </a:r>
            <a:r>
              <a:rPr lang="en-CA" baseline="0" dirty="0" smtClean="0"/>
              <a:t> Act does not lay out or define what is fair in a literal sense.  Each case would be judged on its merit. The six factors identified in CCH (case law) are considered in a Canadian court of law.</a:t>
            </a:r>
          </a:p>
          <a:p>
            <a:pPr defTabSz="966529">
              <a:defRPr/>
            </a:pPr>
            <a:endParaRPr lang="en-CA" baseline="0" dirty="0" smtClean="0"/>
          </a:p>
          <a:p>
            <a:pPr marL="237127" indent="-237127">
              <a:buAutoNum type="arabicPeriod"/>
            </a:pPr>
            <a:r>
              <a:rPr lang="en-US" b="1" dirty="0" smtClean="0"/>
              <a:t>Purpose</a:t>
            </a:r>
            <a:r>
              <a:rPr lang="en-US" dirty="0" smtClean="0"/>
              <a:t>: Is the use commercial?</a:t>
            </a:r>
            <a:r>
              <a:rPr lang="en-US" baseline="0" dirty="0" smtClean="0"/>
              <a:t> Commercial use would be less fair. </a:t>
            </a:r>
          </a:p>
          <a:p>
            <a:pPr marL="237127" indent="-237127">
              <a:buAutoNum type="arabicPeriod"/>
            </a:pPr>
            <a:r>
              <a:rPr lang="en-US" b="1" baseline="0" dirty="0" smtClean="0"/>
              <a:t>Character</a:t>
            </a:r>
            <a:r>
              <a:rPr lang="en-US" baseline="0" dirty="0" smtClean="0"/>
              <a:t>: Is the use new or transformative? Is the distribution wide? </a:t>
            </a:r>
          </a:p>
          <a:p>
            <a:pPr marL="237127" indent="-237127">
              <a:buAutoNum type="arabicPeriod"/>
            </a:pPr>
            <a:r>
              <a:rPr lang="en-US" b="1" baseline="0" dirty="0" smtClean="0"/>
              <a:t>Amount</a:t>
            </a:r>
            <a:r>
              <a:rPr lang="en-US" baseline="0" dirty="0" smtClean="0"/>
              <a:t>: How much of the original is being used? The larger the portion of the original copied, the less fair the use may be. </a:t>
            </a:r>
          </a:p>
          <a:p>
            <a:pPr marL="237127" indent="-237127">
              <a:buAutoNum type="arabicPeriod"/>
            </a:pPr>
            <a:r>
              <a:rPr lang="en-US" b="1" baseline="0" dirty="0" smtClean="0"/>
              <a:t>Nature: </a:t>
            </a:r>
            <a:r>
              <a:rPr lang="en-US" baseline="0" dirty="0" smtClean="0"/>
              <a:t>Was the work unpublished or confidential? </a:t>
            </a:r>
          </a:p>
          <a:p>
            <a:pPr marL="237127" indent="-237127">
              <a:buAutoNum type="arabicPeriod"/>
            </a:pPr>
            <a:r>
              <a:rPr lang="en-US" b="1" baseline="0" dirty="0" smtClean="0"/>
              <a:t>Alternatives:</a:t>
            </a:r>
            <a:r>
              <a:rPr lang="en-US" baseline="0" dirty="0" smtClean="0"/>
              <a:t> Could a different work have been used that is openly licensed or in the public domain?  </a:t>
            </a:r>
          </a:p>
          <a:p>
            <a:pPr marL="237127" indent="-237127">
              <a:buAutoNum type="arabicPeriod"/>
            </a:pPr>
            <a:r>
              <a:rPr lang="en-US" b="1" baseline="0" dirty="0" smtClean="0"/>
              <a:t>Effect:</a:t>
            </a:r>
            <a:r>
              <a:rPr lang="en-US" baseline="0" dirty="0" smtClean="0"/>
              <a:t> Does your use economically impact the original – will the original not be purchased because of your copying? </a:t>
            </a:r>
          </a:p>
          <a:p>
            <a:pPr marL="237127" indent="-237127">
              <a:buAutoNum type="arabicPeriod"/>
            </a:pPr>
            <a:endParaRPr lang="en-US" baseline="0" dirty="0" smtClean="0"/>
          </a:p>
          <a:p>
            <a:r>
              <a:rPr lang="en-US" dirty="0" smtClean="0"/>
              <a:t>The relevance of the factors depends on the context. Sometimes, certain factors will be much more significant than the others. Occasionally other factors, beyond these six, may be relevant. It is not necessarily the case that all six factors need to be satisfied. </a:t>
            </a:r>
            <a:endParaRPr lang="en-US" dirty="0"/>
          </a:p>
        </p:txBody>
      </p:sp>
      <p:sp>
        <p:nvSpPr>
          <p:cNvPr id="4" name="Slide Number Placeholder 3"/>
          <p:cNvSpPr>
            <a:spLocks noGrp="1"/>
          </p:cNvSpPr>
          <p:nvPr>
            <p:ph type="sldNum" sz="quarter" idx="10"/>
          </p:nvPr>
        </p:nvSpPr>
        <p:spPr/>
        <p:txBody>
          <a:bodyPr/>
          <a:lstStyle/>
          <a:p>
            <a:fld id="{804C3DB0-8EA5-40B4-AD04-3490DCB499DE}" type="slidenum">
              <a:rPr lang="en-US" smtClean="0"/>
              <a:t>11</a:t>
            </a:fld>
            <a:endParaRPr lang="en-US"/>
          </a:p>
        </p:txBody>
      </p:sp>
    </p:spTree>
    <p:extLst>
      <p:ext uri="{BB962C8B-B14F-4D97-AF65-F5344CB8AC3E}">
        <p14:creationId xmlns:p14="http://schemas.microsoft.com/office/powerpoint/2010/main" val="1177023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 of how you might apply the</a:t>
            </a:r>
            <a:r>
              <a:rPr lang="en-US" baseline="0" dirty="0" smtClean="0"/>
              <a:t> six factor analysis fair dealing exception for education. </a:t>
            </a:r>
            <a:r>
              <a:rPr lang="en-US" baseline="0" dirty="0" err="1" smtClean="0"/>
              <a:t>Aphix</a:t>
            </a:r>
            <a:r>
              <a:rPr lang="en-US" baseline="0" dirty="0" smtClean="0"/>
              <a:t> Software sells an </a:t>
            </a:r>
            <a:r>
              <a:rPr lang="en-US" baseline="0" dirty="0" err="1" smtClean="0"/>
              <a:t>eCommerce</a:t>
            </a:r>
            <a:r>
              <a:rPr lang="en-US" baseline="0" dirty="0" smtClean="0"/>
              <a:t> ordering platform to wholesalers.  They have a collection of timely and informative web articles on their site.  A google search for articles on </a:t>
            </a:r>
            <a:r>
              <a:rPr lang="en-US" baseline="0" dirty="0" err="1" smtClean="0"/>
              <a:t>eCommerce</a:t>
            </a:r>
            <a:r>
              <a:rPr lang="en-US" baseline="0" dirty="0" smtClean="0"/>
              <a:t> trends turns up this web article.  </a:t>
            </a:r>
            <a:r>
              <a:rPr lang="en-US" baseline="0" dirty="0" err="1" smtClean="0"/>
              <a:t>Weblinks</a:t>
            </a:r>
            <a:r>
              <a:rPr lang="en-US" baseline="0" dirty="0" smtClean="0"/>
              <a:t> disappear, and you want to preserve a copy of the article for your marketing class by placing a pdf or html copy on Moodle. Can you do this, without asking permission of </a:t>
            </a:r>
            <a:r>
              <a:rPr lang="en-US" baseline="0" dirty="0" err="1" smtClean="0"/>
              <a:t>Aphix</a:t>
            </a:r>
            <a:r>
              <a:rPr lang="en-US" baseline="0" dirty="0" smtClean="0"/>
              <a:t>?</a:t>
            </a:r>
          </a:p>
          <a:p>
            <a:endParaRPr lang="en-US" baseline="0" dirty="0" smtClean="0"/>
          </a:p>
          <a:p>
            <a:r>
              <a:rPr lang="en-US" b="1" dirty="0" smtClean="0"/>
              <a:t>The purpose of the dealing</a:t>
            </a:r>
            <a:r>
              <a:rPr lang="en-US" dirty="0" smtClean="0"/>
              <a:t> – You want to use this</a:t>
            </a:r>
            <a:r>
              <a:rPr lang="en-US" baseline="0" dirty="0" smtClean="0"/>
              <a:t> e-commerce trade publication</a:t>
            </a:r>
            <a:r>
              <a:rPr lang="en-US" dirty="0" smtClean="0"/>
              <a:t> web article for a marketing course</a:t>
            </a:r>
            <a:r>
              <a:rPr lang="en-US" baseline="0" dirty="0" smtClean="0"/>
              <a:t> – educational purpose</a:t>
            </a:r>
            <a:endParaRPr lang="en-US" dirty="0" smtClean="0"/>
          </a:p>
          <a:p>
            <a:r>
              <a:rPr lang="en-US" b="1" dirty="0" smtClean="0"/>
              <a:t>The character of the dealing </a:t>
            </a:r>
            <a:r>
              <a:rPr lang="en-US" dirty="0" smtClean="0"/>
              <a:t>– Distribution is to students enrolled in the course, content accessed on a password</a:t>
            </a:r>
            <a:r>
              <a:rPr lang="en-US" baseline="0" dirty="0" smtClean="0"/>
              <a:t>-protected learning management system</a:t>
            </a:r>
            <a:endParaRPr lang="en-US" dirty="0" smtClean="0"/>
          </a:p>
          <a:p>
            <a:r>
              <a:rPr lang="en-US" b="1" dirty="0" smtClean="0"/>
              <a:t>The amount of the dealing </a:t>
            </a:r>
            <a:r>
              <a:rPr lang="en-US" dirty="0" smtClean="0"/>
              <a:t>– You are taking one article from an online source of over 50 articles</a:t>
            </a:r>
          </a:p>
          <a:p>
            <a:r>
              <a:rPr lang="en-US" b="1" dirty="0" smtClean="0"/>
              <a:t>The nature of the work </a:t>
            </a:r>
            <a:r>
              <a:rPr lang="en-US" dirty="0" smtClean="0"/>
              <a:t>– The work has been published widely and freely on the open internet</a:t>
            </a:r>
          </a:p>
          <a:p>
            <a:r>
              <a:rPr lang="en-US" b="1" dirty="0" smtClean="0"/>
              <a:t>Available alternatives to the dealing </a:t>
            </a:r>
            <a:r>
              <a:rPr lang="en-US" dirty="0" smtClean="0"/>
              <a:t>– You haven’t found a good substitute that is already licensed for use</a:t>
            </a:r>
          </a:p>
          <a:p>
            <a:r>
              <a:rPr lang="en-US" b="1" dirty="0" smtClean="0"/>
              <a:t>The effect of the dealing on the work </a:t>
            </a:r>
            <a:r>
              <a:rPr lang="en-US" dirty="0" smtClean="0"/>
              <a:t>– There is no significant impact on </a:t>
            </a:r>
            <a:r>
              <a:rPr lang="en-US" dirty="0" err="1" smtClean="0"/>
              <a:t>Aphix’s</a:t>
            </a:r>
            <a:r>
              <a:rPr lang="en-US" dirty="0" smtClean="0"/>
              <a:t> ability to sell their ordering platform to</a:t>
            </a:r>
            <a:r>
              <a:rPr lang="en-US" baseline="0" dirty="0" smtClean="0"/>
              <a:t> Wholesalers.  In fact, you just may have given them some free visibility they’d otherwise not have enjoyed. </a:t>
            </a:r>
          </a:p>
          <a:p>
            <a:endParaRPr lang="en-US" baseline="0" dirty="0" smtClean="0"/>
          </a:p>
          <a:p>
            <a:r>
              <a:rPr lang="en-US" baseline="0" dirty="0" smtClean="0"/>
              <a:t>Note that Educational Exception 30.04 (The Internet Exception) might also apply – often more than one exception provides you with clearance to use 3</a:t>
            </a:r>
            <a:r>
              <a:rPr lang="en-US" baseline="30000" dirty="0" smtClean="0"/>
              <a:t>rd</a:t>
            </a:r>
            <a:r>
              <a:rPr lang="en-US" baseline="0" dirty="0" smtClean="0"/>
              <a:t> party works.</a:t>
            </a:r>
            <a:endParaRPr lang="en-US" dirty="0" smtClean="0"/>
          </a:p>
          <a:p>
            <a:endParaRPr lang="en-US" dirty="0"/>
          </a:p>
        </p:txBody>
      </p:sp>
      <p:sp>
        <p:nvSpPr>
          <p:cNvPr id="4" name="Slide Number Placeholder 3"/>
          <p:cNvSpPr>
            <a:spLocks noGrp="1"/>
          </p:cNvSpPr>
          <p:nvPr>
            <p:ph type="sldNum" sz="quarter" idx="10"/>
          </p:nvPr>
        </p:nvSpPr>
        <p:spPr/>
        <p:txBody>
          <a:bodyPr/>
          <a:lstStyle/>
          <a:p>
            <a:fld id="{804C3DB0-8EA5-40B4-AD04-3490DCB499DE}" type="slidenum">
              <a:rPr lang="en-US" smtClean="0"/>
              <a:t>12</a:t>
            </a:fld>
            <a:endParaRPr lang="en-US"/>
          </a:p>
        </p:txBody>
      </p:sp>
    </p:spTree>
    <p:extLst>
      <p:ext uri="{BB962C8B-B14F-4D97-AF65-F5344CB8AC3E}">
        <p14:creationId xmlns:p14="http://schemas.microsoft.com/office/powerpoint/2010/main" val="1037842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TRU’s Fair Dealing Policy is based on guidance from Universities Canada. Its authority is not the </a:t>
            </a:r>
            <a:r>
              <a:rPr lang="en-US" i="1" dirty="0" smtClean="0"/>
              <a:t>Copyright Act</a:t>
            </a:r>
            <a:r>
              <a:rPr lang="en-US" dirty="0" smtClean="0"/>
              <a:t>, as</a:t>
            </a:r>
            <a:r>
              <a:rPr lang="en-US" baseline="0" dirty="0" smtClean="0"/>
              <a:t> the Act is silent on any definition of a short excerpt. </a:t>
            </a:r>
            <a:r>
              <a:rPr lang="en-US" dirty="0" smtClean="0"/>
              <a:t>The policy permits faculty members, instructors and staff members to copy and communicate, in paper or electronic form, short excerpts from copyright-protected works for any of the eight fair dealing purposes – typically for education or research purpose.</a:t>
            </a:r>
            <a:r>
              <a:rPr lang="en-US" baseline="0" dirty="0" smtClean="0"/>
              <a:t> </a:t>
            </a:r>
          </a:p>
          <a:p>
            <a:r>
              <a:rPr lang="en-US" baseline="0" dirty="0" smtClean="0"/>
              <a:t>These amounts are considered “safe </a:t>
            </a:r>
            <a:r>
              <a:rPr lang="en-US" baseline="0" dirty="0" err="1" smtClean="0"/>
              <a:t>harbour</a:t>
            </a:r>
            <a:r>
              <a:rPr lang="en-US" baseline="0" dirty="0" smtClean="0"/>
              <a:t>” by most Canadian post-secondary institutions. </a:t>
            </a:r>
          </a:p>
          <a:p>
            <a:r>
              <a:rPr lang="en-US" baseline="0" dirty="0" smtClean="0"/>
              <a:t>Other use may fall under fair dealing if the six-factor analysis tends towards a “fairness” outcome. In some cases, an entire work such as a work of art, photograph or graphic, may be copied. If you’re unsure, contact the Copyright Office for assistance.  TRU’s Fair Dealing Policy is available on our Copyright website.</a:t>
            </a:r>
            <a:endParaRPr lang="en-US" dirty="0"/>
          </a:p>
        </p:txBody>
      </p:sp>
      <p:sp>
        <p:nvSpPr>
          <p:cNvPr id="4" name="Slide Number Placeholder 3"/>
          <p:cNvSpPr>
            <a:spLocks noGrp="1"/>
          </p:cNvSpPr>
          <p:nvPr>
            <p:ph type="sldNum" sz="quarter" idx="10"/>
          </p:nvPr>
        </p:nvSpPr>
        <p:spPr/>
        <p:txBody>
          <a:bodyPr/>
          <a:lstStyle/>
          <a:p>
            <a:fld id="{804C3DB0-8EA5-40B4-AD04-3490DCB499DE}" type="slidenum">
              <a:rPr lang="en-US" smtClean="0"/>
              <a:t>13</a:t>
            </a:fld>
            <a:endParaRPr lang="en-US"/>
          </a:p>
        </p:txBody>
      </p:sp>
    </p:spTree>
    <p:extLst>
      <p:ext uri="{BB962C8B-B14F-4D97-AF65-F5344CB8AC3E}">
        <p14:creationId xmlns:p14="http://schemas.microsoft.com/office/powerpoint/2010/main" val="4088822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aseline="0" dirty="0" smtClean="0"/>
              <a:t>Remember that “use” refers to any of the bundle of rights held by the copyright owner – to copy, to distribute, to translate, to adapt or alter the work in any way. Only the copyright holder or their legal designee can grant a permissions license. Granting a license is the prerogative of the copyright holder – they are under no obligation to grant you any rights. In practice, permissions licenses can be usually be obtained, often for a fee, for a reasonable portion of the work.  Copyright clearance is typically granted for a specific time period – most often, for the duration of the semester and exam period. Paid licenses usually require re-licensing of the content for use in subsequent semesters.</a:t>
            </a:r>
          </a:p>
        </p:txBody>
      </p:sp>
      <p:sp>
        <p:nvSpPr>
          <p:cNvPr id="4" name="Slide Number Placeholder 3"/>
          <p:cNvSpPr>
            <a:spLocks noGrp="1"/>
          </p:cNvSpPr>
          <p:nvPr>
            <p:ph type="sldNum" sz="quarter" idx="10"/>
          </p:nvPr>
        </p:nvSpPr>
        <p:spPr/>
        <p:txBody>
          <a:bodyPr/>
          <a:lstStyle/>
          <a:p>
            <a:fld id="{804C3DB0-8EA5-40B4-AD04-3490DCB499DE}" type="slidenum">
              <a:rPr lang="en-US" smtClean="0"/>
              <a:t>14</a:t>
            </a:fld>
            <a:endParaRPr lang="en-US"/>
          </a:p>
        </p:txBody>
      </p:sp>
    </p:spTree>
    <p:extLst>
      <p:ext uri="{BB962C8B-B14F-4D97-AF65-F5344CB8AC3E}">
        <p14:creationId xmlns:p14="http://schemas.microsoft.com/office/powerpoint/2010/main" val="1163422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request a permissions license, the publisher or </a:t>
            </a:r>
            <a:r>
              <a:rPr lang="en-US" dirty="0" err="1"/>
              <a:t>rightsholder</a:t>
            </a:r>
            <a:r>
              <a:rPr lang="en-US" dirty="0"/>
              <a:t> can deny your request, grant your request, or simply ignore your request.  Sometimes a permissions grant requires payment, and sometimes permission is granted for free.</a:t>
            </a:r>
          </a:p>
        </p:txBody>
      </p:sp>
      <p:sp>
        <p:nvSpPr>
          <p:cNvPr id="4" name="Slide Number Placeholder 3"/>
          <p:cNvSpPr>
            <a:spLocks noGrp="1"/>
          </p:cNvSpPr>
          <p:nvPr>
            <p:ph type="sldNum" sz="quarter" idx="10"/>
          </p:nvPr>
        </p:nvSpPr>
        <p:spPr/>
        <p:txBody>
          <a:bodyPr/>
          <a:lstStyle/>
          <a:p>
            <a:fld id="{804C3DB0-8EA5-40B4-AD04-3490DCB499DE}" type="slidenum">
              <a:rPr lang="en-US" smtClean="0"/>
              <a:t>15</a:t>
            </a:fld>
            <a:endParaRPr lang="en-US"/>
          </a:p>
        </p:txBody>
      </p:sp>
    </p:spTree>
    <p:extLst>
      <p:ext uri="{BB962C8B-B14F-4D97-AF65-F5344CB8AC3E}">
        <p14:creationId xmlns:p14="http://schemas.microsoft.com/office/powerpoint/2010/main" val="388644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wish to use a work of </a:t>
            </a:r>
            <a:r>
              <a:rPr lang="en-US" dirty="0" smtClean="0"/>
              <a:t>Indigenous </a:t>
            </a:r>
            <a:r>
              <a:rPr lang="en-US" dirty="0"/>
              <a:t>origin that the creator has not published under a Creative Commons license, please ask permission rather than using statutory fair dealing or education exceptions.  Dr. Greg </a:t>
            </a:r>
            <a:r>
              <a:rPr lang="en-US" dirty="0" err="1"/>
              <a:t>Younging</a:t>
            </a:r>
            <a:r>
              <a:rPr lang="en-US" dirty="0"/>
              <a:t>, UBC professor and expert in intellectual property matters related to First Nations works, advises that </a:t>
            </a:r>
            <a:r>
              <a:rPr lang="en-US" dirty="0" smtClean="0"/>
              <a:t>Indigenous Protocols apply</a:t>
            </a:r>
            <a:r>
              <a:rPr lang="en-US" baseline="0" dirty="0" smtClean="0"/>
              <a:t> even when non-Indigenous laws do not require permissions. </a:t>
            </a:r>
            <a:r>
              <a:rPr lang="en-US" dirty="0" smtClean="0"/>
              <a:t>Always request permission </a:t>
            </a:r>
            <a:r>
              <a:rPr lang="en-US" dirty="0"/>
              <a:t>from the creator of the work, or of the appropriate </a:t>
            </a:r>
            <a:r>
              <a:rPr lang="en-US" dirty="0" smtClean="0"/>
              <a:t>Band or Tribal </a:t>
            </a:r>
            <a:r>
              <a:rPr lang="en-US" dirty="0"/>
              <a:t>C</a:t>
            </a:r>
            <a:r>
              <a:rPr lang="en-US" dirty="0" smtClean="0"/>
              <a:t>ouncil </a:t>
            </a:r>
            <a:r>
              <a:rPr lang="en-US" dirty="0"/>
              <a:t>or other </a:t>
            </a:r>
            <a:r>
              <a:rPr lang="en-US" dirty="0" smtClean="0"/>
              <a:t>Indigenous </a:t>
            </a:r>
            <a:r>
              <a:rPr lang="en-US" dirty="0"/>
              <a:t>G</a:t>
            </a:r>
            <a:r>
              <a:rPr lang="en-US" dirty="0" smtClean="0"/>
              <a:t>overning </a:t>
            </a:r>
            <a:r>
              <a:rPr lang="en-US" dirty="0"/>
              <a:t>B</a:t>
            </a:r>
            <a:r>
              <a:rPr lang="en-US" dirty="0" smtClean="0"/>
              <a:t>ody </a:t>
            </a:r>
            <a:r>
              <a:rPr lang="en-US" dirty="0"/>
              <a:t>responsible for the work</a:t>
            </a:r>
            <a:r>
              <a:rPr lang="en-US" dirty="0" smtClean="0"/>
              <a:t>.  Dr. </a:t>
            </a:r>
            <a:r>
              <a:rPr lang="en-US" dirty="0" err="1" smtClean="0"/>
              <a:t>Younging</a:t>
            </a:r>
            <a:r>
              <a:rPr lang="en-US" smtClean="0"/>
              <a:t> advises </a:t>
            </a:r>
            <a:r>
              <a:rPr lang="en-US" dirty="0" smtClean="0"/>
              <a:t>“Where</a:t>
            </a:r>
            <a:r>
              <a:rPr lang="en-US" baseline="0" dirty="0" smtClean="0"/>
              <a:t> culturally sensitive indigenous materials are in question, you should make every effort to consult an authoritative member of the particular Indigenous People for confirmation.”</a:t>
            </a:r>
            <a:endParaRPr lang="en-US" dirty="0"/>
          </a:p>
        </p:txBody>
      </p:sp>
      <p:sp>
        <p:nvSpPr>
          <p:cNvPr id="4" name="Slide Number Placeholder 3"/>
          <p:cNvSpPr>
            <a:spLocks noGrp="1"/>
          </p:cNvSpPr>
          <p:nvPr>
            <p:ph type="sldNum" sz="quarter" idx="10"/>
          </p:nvPr>
        </p:nvSpPr>
        <p:spPr/>
        <p:txBody>
          <a:bodyPr/>
          <a:lstStyle/>
          <a:p>
            <a:fld id="{804C3DB0-8EA5-40B4-AD04-3490DCB499DE}" type="slidenum">
              <a:rPr lang="en-US" smtClean="0"/>
              <a:t>16</a:t>
            </a:fld>
            <a:endParaRPr lang="en-US"/>
          </a:p>
        </p:txBody>
      </p:sp>
    </p:spTree>
    <p:extLst>
      <p:ext uri="{BB962C8B-B14F-4D97-AF65-F5344CB8AC3E}">
        <p14:creationId xmlns:p14="http://schemas.microsoft.com/office/powerpoint/2010/main" val="825213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aseline="0" dirty="0" smtClean="0"/>
              <a:t>Document! Verbal permission does not protect you or the university from infringement – you must have permission from the copyright holder in writing – email from the </a:t>
            </a:r>
            <a:r>
              <a:rPr lang="en-US" baseline="0" dirty="0" err="1" smtClean="0"/>
              <a:t>rightsholder</a:t>
            </a:r>
            <a:r>
              <a:rPr lang="en-US" baseline="0" dirty="0" smtClean="0"/>
              <a:t> is fine, but an informal phone call or conversation with someone at an agency isn’t sufficient.</a:t>
            </a:r>
            <a:endParaRPr lang="en-US" dirty="0" smtClean="0"/>
          </a:p>
          <a:p>
            <a:endParaRPr lang="en-US" dirty="0"/>
          </a:p>
        </p:txBody>
      </p:sp>
      <p:sp>
        <p:nvSpPr>
          <p:cNvPr id="4" name="Slide Number Placeholder 3"/>
          <p:cNvSpPr>
            <a:spLocks noGrp="1"/>
          </p:cNvSpPr>
          <p:nvPr>
            <p:ph type="sldNum" sz="quarter" idx="10"/>
          </p:nvPr>
        </p:nvSpPr>
        <p:spPr/>
        <p:txBody>
          <a:bodyPr/>
          <a:lstStyle/>
          <a:p>
            <a:fld id="{804C3DB0-8EA5-40B4-AD04-3490DCB499DE}" type="slidenum">
              <a:rPr lang="en-US" smtClean="0"/>
              <a:t>17</a:t>
            </a:fld>
            <a:endParaRPr lang="en-US"/>
          </a:p>
        </p:txBody>
      </p:sp>
    </p:spTree>
    <p:extLst>
      <p:ext uri="{BB962C8B-B14F-4D97-AF65-F5344CB8AC3E}">
        <p14:creationId xmlns:p14="http://schemas.microsoft.com/office/powerpoint/2010/main" val="4120902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 Intellectual Property Office can help you ensure that you remain copyright-compliant by:</a:t>
            </a:r>
          </a:p>
          <a:p>
            <a:endParaRPr lang="en-US" dirty="0"/>
          </a:p>
        </p:txBody>
      </p:sp>
      <p:sp>
        <p:nvSpPr>
          <p:cNvPr id="4" name="Slide Number Placeholder 3"/>
          <p:cNvSpPr>
            <a:spLocks noGrp="1"/>
          </p:cNvSpPr>
          <p:nvPr>
            <p:ph type="sldNum" sz="quarter" idx="10"/>
          </p:nvPr>
        </p:nvSpPr>
        <p:spPr/>
        <p:txBody>
          <a:bodyPr/>
          <a:lstStyle/>
          <a:p>
            <a:fld id="{804C3DB0-8EA5-40B4-AD04-3490DCB499DE}" type="slidenum">
              <a:rPr lang="en-US" smtClean="0"/>
              <a:t>18</a:t>
            </a:fld>
            <a:endParaRPr lang="en-US"/>
          </a:p>
        </p:txBody>
      </p:sp>
    </p:spTree>
    <p:extLst>
      <p:ext uri="{BB962C8B-B14F-4D97-AF65-F5344CB8AC3E}">
        <p14:creationId xmlns:p14="http://schemas.microsoft.com/office/powerpoint/2010/main" val="2080244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smtClean="0"/>
              <a:t>1. </a:t>
            </a:r>
            <a:r>
              <a:rPr lang="en-US" b="1" dirty="0"/>
              <a:t>Only if you have the student’s permission</a:t>
            </a:r>
            <a:r>
              <a:rPr lang="en-US" dirty="0"/>
              <a:t>. Students own the copyright in the works they create. The University does get the right to make copies of the work for academic purposes, but this right does not extend to making it available online. Accordingly, you should ask students in advance whether they consent to having their work posted online and keep written records of the permissions given</a:t>
            </a:r>
          </a:p>
          <a:p>
            <a:pPr defTabSz="966529">
              <a:defRPr/>
            </a:pPr>
            <a:r>
              <a:rPr lang="en-US" b="1" dirty="0" smtClean="0"/>
              <a:t>2. </a:t>
            </a:r>
            <a:r>
              <a:rPr lang="en-US" b="1" dirty="0"/>
              <a:t>It depends</a:t>
            </a:r>
            <a:r>
              <a:rPr lang="en-US" dirty="0"/>
              <a:t>.  More recently, Federal government documents made available on the internet are generally published under an Open Government License, giving permission to reproduce for non-commercial purpose, with certain requirements.  Always cite according to the instructions, and ensure you are using the current version of the document.  BC Provincial Government documents are copyright protected by the Queen’s Printer, and permission must be requested prior to copying and distributing.  Documents and reports produced by other levels of government, agencies, health authorities, consulting companies and such will require a permissions license unless otherwise granted.</a:t>
            </a:r>
          </a:p>
          <a:p>
            <a:pPr defTabSz="966529">
              <a:defRPr/>
            </a:pPr>
            <a:r>
              <a:rPr lang="en-US" b="1" dirty="0" smtClean="0"/>
              <a:t>3. </a:t>
            </a:r>
            <a:r>
              <a:rPr lang="en-US" b="1" dirty="0"/>
              <a:t>Yes! </a:t>
            </a:r>
            <a:r>
              <a:rPr lang="en-US" dirty="0"/>
              <a:t>The </a:t>
            </a:r>
            <a:r>
              <a:rPr lang="en-US" i="1" u="sng" dirty="0">
                <a:hlinkClick r:id="rId3"/>
              </a:rPr>
              <a:t>Copyright Act</a:t>
            </a:r>
            <a:r>
              <a:rPr lang="en-US" dirty="0"/>
              <a:t> allows you to play a sound recording or live radio broadcasts in class as long as it is for educational purposes, not for profit, on University premises, before an audience consisting primarily of students. However, if you want to use music for non-educational purposes, for example, for background music at a conference or community event, a license must be obtained from the copyright collectives the </a:t>
            </a:r>
            <a:r>
              <a:rPr lang="en-US" u="sng" dirty="0">
                <a:hlinkClick r:id="rId4"/>
              </a:rPr>
              <a:t>Society of Composers, Authors and Music Publishers of Canada (SOCAN)</a:t>
            </a:r>
            <a:r>
              <a:rPr lang="en-US" dirty="0"/>
              <a:t> and </a:t>
            </a:r>
            <a:r>
              <a:rPr lang="en-US" u="sng" dirty="0" err="1">
                <a:hlinkClick r:id="rId5"/>
              </a:rPr>
              <a:t>Re:Sound</a:t>
            </a:r>
            <a:endParaRPr lang="en-US" dirty="0"/>
          </a:p>
          <a:p>
            <a:r>
              <a:rPr lang="en-US" dirty="0"/>
              <a:t>You may play videos in class in the following circumstances:</a:t>
            </a:r>
          </a:p>
          <a:p>
            <a:r>
              <a:rPr lang="en-US" dirty="0"/>
              <a:t>You may show a film or other cinematographic work in the classroom as long as the work is not an infringing copy, the film or work was legally obtained, and you do not circumvent a digital lock to access the film or work.</a:t>
            </a:r>
          </a:p>
          <a:p>
            <a:r>
              <a:rPr lang="en-US" dirty="0"/>
              <a:t>If you want to show a television news program in the classroom, under the </a:t>
            </a:r>
            <a:r>
              <a:rPr lang="en-US" i="1" u="sng" dirty="0">
                <a:hlinkClick r:id="rId3"/>
              </a:rPr>
              <a:t>Copyright Act</a:t>
            </a:r>
            <a:r>
              <a:rPr lang="en-US" i="1" dirty="0"/>
              <a:t>,</a:t>
            </a:r>
            <a:r>
              <a:rPr lang="en-US" dirty="0"/>
              <a:t> educational institutions (or those acting under their authority) may copy television news programs or news commentaries and play them in class. This provision doesn’t extend to copying documentaries, movies, TV series or other content off cable TV for showing at a later time.</a:t>
            </a:r>
          </a:p>
          <a:p>
            <a:r>
              <a:rPr lang="en-US" b="1" dirty="0"/>
              <a:t>4. Yes</a:t>
            </a:r>
            <a:r>
              <a:rPr lang="en-US" dirty="0"/>
              <a:t>, with certain restrictions. You can copy an entire artistic work from a copyright-protected work containing other artistic works. You can make a copy of a work in order to display it in a lesson (provided it’s not available for purchase in the format you need). For example, you could display a stand-alone map in a lesson, but you would need permission to copy and distribute it.  If you’ve adopted a textbook, your agreement with the publisher may allow you to use substantial material from the text, teacher materials and related third party materials in your lectures, lessons, exams, handouts and assignments.</a:t>
            </a:r>
          </a:p>
          <a:p>
            <a:r>
              <a:rPr lang="en-US" b="1" dirty="0"/>
              <a:t>5. Yes. </a:t>
            </a:r>
            <a:r>
              <a:rPr lang="en-US" dirty="0"/>
              <a:t>There's a wealth of material out there which is either in the public domain or available under Creative Commons licensing, which generally means the work is available for free, subject to certain limited conditions, such as acknowledgment of the author</a:t>
            </a:r>
            <a:r>
              <a:rPr lang="en-US" dirty="0" smtClean="0"/>
              <a:t>. One of the best sources I’ve seen for openly licensed content is found in </a:t>
            </a:r>
            <a:r>
              <a:rPr lang="en-US" dirty="0" err="1" smtClean="0"/>
              <a:t>BCCampus</a:t>
            </a:r>
            <a:r>
              <a:rPr lang="en-US" dirty="0" smtClean="0"/>
              <a:t>’ Self Publishing Guide which provides 10 pages of links to openly licensed content. https://opentextbc.ca/selfpublishguide/chapter/resources-search-find/.</a:t>
            </a:r>
          </a:p>
          <a:p>
            <a:pPr defTabSz="948507">
              <a:defRPr/>
            </a:pPr>
            <a:r>
              <a:rPr lang="en-US" dirty="0"/>
              <a:t>For other online materials, a recommended best practice is to check the website's Terms of Use", or "Legal Notices" section to confirm what conditions apply to use of the website's material. </a:t>
            </a:r>
            <a:r>
              <a:rPr lang="en-US"/>
              <a:t>In many cases, you may be able to use the material free for non-commercial and educational purposes.</a:t>
            </a:r>
          </a:p>
          <a:p>
            <a:r>
              <a:rPr lang="en-US" b="1" smtClean="0"/>
              <a:t>6</a:t>
            </a:r>
            <a:r>
              <a:rPr lang="en-US" b="1" dirty="0" smtClean="0"/>
              <a:t>. </a:t>
            </a:r>
            <a:r>
              <a:rPr lang="en-US" b="1" dirty="0"/>
              <a:t>Materials on the Internet </a:t>
            </a:r>
            <a:r>
              <a:rPr lang="en-US" dirty="0"/>
              <a:t>are treated the same under copyright law as any other copyright materials, so if you want to use them, they either have to fall within one of the </a:t>
            </a:r>
            <a:r>
              <a:rPr lang="en-US" i="1" dirty="0"/>
              <a:t>Copyright Act's</a:t>
            </a:r>
            <a:r>
              <a:rPr lang="en-US" dirty="0"/>
              <a:t> exceptions (such as fair dealing or the educational use of the Internet exception), or be open access or in the public domain. If what you want to use isn't from an open access or public domain source and does not fall into one of the </a:t>
            </a:r>
            <a:r>
              <a:rPr lang="en-US" i="1" dirty="0"/>
              <a:t>Act's</a:t>
            </a:r>
            <a:r>
              <a:rPr lang="en-US" dirty="0"/>
              <a:t> exceptions you will have to obtain permission from the copyright owner. Note: the person who posted the material may not be the copyright owner and may not have the right to grant you permission to use the material. If this is the case, you should not use the material unless you can identify and obtain the copyright owner's permission.</a:t>
            </a:r>
          </a:p>
          <a:p>
            <a:r>
              <a:rPr lang="en-US" dirty="0"/>
              <a:t>If your use exceeds fair dealing limits, check the website's "Terms of Use", "Legal Notices" or similar section. Exemption 30.04 (Internet Exemption) may apply if there are no terms or notices that specifically exclude educational use. Note that you may not use content that is protected by DRM (digital rights management) or TPMs (technological protection measures) such as account/passwords and paywalls.</a:t>
            </a:r>
          </a:p>
          <a:p>
            <a:pPr defTabSz="966529">
              <a:defRPr/>
            </a:pPr>
            <a:r>
              <a:rPr lang="en-US" b="1" dirty="0" smtClean="0"/>
              <a:t>7. </a:t>
            </a:r>
            <a:r>
              <a:rPr lang="en-US" b="1" dirty="0"/>
              <a:t>The criteria for inclusion </a:t>
            </a:r>
            <a:r>
              <a:rPr lang="en-US" dirty="0"/>
              <a:t>in the BC Open Textbook Collection require that you release your work under an open-copyright license or in the public domain. Any 3</a:t>
            </a:r>
            <a:r>
              <a:rPr lang="en-US" baseline="30000" dirty="0"/>
              <a:t>rd</a:t>
            </a:r>
            <a:r>
              <a:rPr lang="en-US" dirty="0"/>
              <a:t> party content used in the textbook must be similarly licensed. This permits downstream copying, distribution, modification, remixing and adaptation – even for commercial purposes, depending on the license applied. Note that fair dealing doesn’t apply to the </a:t>
            </a:r>
            <a:r>
              <a:rPr lang="en-US" dirty="0" err="1"/>
              <a:t>BCcampus</a:t>
            </a:r>
            <a:r>
              <a:rPr lang="en-US" dirty="0"/>
              <a:t> Open Textbook program, and permissioned 3</a:t>
            </a:r>
            <a:r>
              <a:rPr lang="en-US" baseline="30000" dirty="0"/>
              <a:t>rd</a:t>
            </a:r>
            <a:r>
              <a:rPr lang="en-US" dirty="0"/>
              <a:t> party content isn’t acceptable.</a:t>
            </a:r>
          </a:p>
          <a:p>
            <a:pPr defTabSz="966529">
              <a:defRPr/>
            </a:pPr>
            <a:r>
              <a:rPr lang="en-US" dirty="0" smtClean="0"/>
              <a:t>If you are creating or adapting OER for campus use only, it’s the </a:t>
            </a:r>
            <a:r>
              <a:rPr lang="en-US" dirty="0">
                <a:latin typeface="Calibri" panose="020F0502020204030204" pitchFamily="34" charset="0"/>
                <a:cs typeface="Times New Roman" panose="02020603050405020304" pitchFamily="18" charset="0"/>
              </a:rPr>
              <a:t>s</a:t>
            </a:r>
            <a:r>
              <a:rPr lang="en-US" dirty="0">
                <a:latin typeface="Calibri" panose="020F0502020204030204" pitchFamily="34" charset="0"/>
                <a:ea typeface="Calibri" panose="020F0502020204030204" pitchFamily="34" charset="0"/>
                <a:cs typeface="Times New Roman" panose="02020603050405020304" pitchFamily="18" charset="0"/>
              </a:rPr>
              <a:t>ame as for submission to </a:t>
            </a:r>
            <a:r>
              <a:rPr lang="en-US" dirty="0" err="1">
                <a:latin typeface="Calibri" panose="020F0502020204030204" pitchFamily="34" charset="0"/>
                <a:ea typeface="Calibri" panose="020F0502020204030204" pitchFamily="34" charset="0"/>
                <a:cs typeface="Times New Roman" panose="02020603050405020304" pitchFamily="18" charset="0"/>
              </a:rPr>
              <a:t>BCcampus</a:t>
            </a:r>
            <a:r>
              <a:rPr lang="en-US" dirty="0">
                <a:latin typeface="Calibri" panose="020F0502020204030204" pitchFamily="34" charset="0"/>
                <a:ea typeface="Calibri" panose="020F0502020204030204" pitchFamily="34" charset="0"/>
                <a:cs typeface="Times New Roman" panose="02020603050405020304" pitchFamily="18" charset="0"/>
              </a:rPr>
              <a:t> repositories, except you may also include 3</a:t>
            </a:r>
            <a:r>
              <a:rPr lang="en-US" baseline="30000" dirty="0">
                <a:latin typeface="Calibri" panose="020F0502020204030204" pitchFamily="34" charset="0"/>
                <a:ea typeface="Calibri" panose="020F0502020204030204" pitchFamily="34" charset="0"/>
                <a:cs typeface="Times New Roman" panose="02020603050405020304" pitchFamily="18" charset="0"/>
              </a:rPr>
              <a:t>rd</a:t>
            </a:r>
            <a:r>
              <a:rPr lang="en-US" dirty="0">
                <a:latin typeface="Calibri" panose="020F0502020204030204" pitchFamily="34" charset="0"/>
                <a:ea typeface="Calibri" panose="020F0502020204030204" pitchFamily="34" charset="0"/>
                <a:cs typeface="Times New Roman" panose="02020603050405020304" pitchFamily="18" charset="0"/>
              </a:rPr>
              <a:t> party content for which you’ve received permission. You choose your license, depending on the rights you want to give to others. 3</a:t>
            </a:r>
            <a:r>
              <a:rPr lang="en-US" baseline="30000" dirty="0">
                <a:latin typeface="Calibri" panose="020F0502020204030204" pitchFamily="34" charset="0"/>
                <a:ea typeface="Calibri" panose="020F0502020204030204" pitchFamily="34" charset="0"/>
                <a:cs typeface="Times New Roman" panose="02020603050405020304" pitchFamily="18" charset="0"/>
              </a:rPr>
              <a:t>rd</a:t>
            </a:r>
            <a:r>
              <a:rPr lang="en-US" dirty="0">
                <a:latin typeface="Calibri" panose="020F0502020204030204" pitchFamily="34" charset="0"/>
                <a:ea typeface="Calibri" panose="020F0502020204030204" pitchFamily="34" charset="0"/>
                <a:cs typeface="Times New Roman" panose="02020603050405020304" pitchFamily="18" charset="0"/>
              </a:rPr>
              <a:t> party content such as text, images, tables, charts, graphs and other media must be either be reproduced with permission, covered by a CC license or in the public domain.  3</a:t>
            </a:r>
            <a:r>
              <a:rPr lang="en-US" baseline="30000" dirty="0">
                <a:latin typeface="Calibri" panose="020F0502020204030204" pitchFamily="34" charset="0"/>
                <a:ea typeface="Calibri" panose="020F0502020204030204" pitchFamily="34" charset="0"/>
                <a:cs typeface="Times New Roman" panose="02020603050405020304" pitchFamily="18" charset="0"/>
              </a:rPr>
              <a:t>rd</a:t>
            </a:r>
            <a:r>
              <a:rPr lang="en-US" dirty="0">
                <a:latin typeface="Calibri" panose="020F0502020204030204" pitchFamily="34" charset="0"/>
                <a:ea typeface="Calibri" panose="020F0502020204030204" pitchFamily="34" charset="0"/>
                <a:cs typeface="Times New Roman" panose="02020603050405020304" pitchFamily="18" charset="0"/>
              </a:rPr>
              <a:t> party inclusions in your work must be clearly attributed where they occur, along with their licensing info.</a:t>
            </a:r>
          </a:p>
          <a:p>
            <a:r>
              <a:rPr lang="en-US" b="1" dirty="0" smtClean="0"/>
              <a:t>8. No </a:t>
            </a:r>
            <a:r>
              <a:rPr lang="en-US" dirty="0" smtClean="0"/>
              <a:t>– giving</a:t>
            </a:r>
            <a:r>
              <a:rPr lang="en-US" baseline="0" dirty="0" smtClean="0"/>
              <a:t> your students a URL for an internet resource doesn’t trigger copyright, as you aren’t copying anything.  With regards to library e-resources – providing your students with a </a:t>
            </a:r>
            <a:r>
              <a:rPr lang="en-US" baseline="0" dirty="0" err="1" smtClean="0"/>
              <a:t>proxied</a:t>
            </a:r>
            <a:r>
              <a:rPr lang="en-US" baseline="0" dirty="0" smtClean="0"/>
              <a:t> stable link is the best way to ensure access to the most recent version of an article.  Linking to the article also allows the library to track use of a particular e-resource.</a:t>
            </a:r>
            <a:endParaRPr lang="en-US" dirty="0"/>
          </a:p>
        </p:txBody>
      </p:sp>
      <p:sp>
        <p:nvSpPr>
          <p:cNvPr id="4" name="Slide Number Placeholder 3"/>
          <p:cNvSpPr>
            <a:spLocks noGrp="1"/>
          </p:cNvSpPr>
          <p:nvPr>
            <p:ph type="sldNum" sz="quarter" idx="10"/>
          </p:nvPr>
        </p:nvSpPr>
        <p:spPr/>
        <p:txBody>
          <a:bodyPr/>
          <a:lstStyle/>
          <a:p>
            <a:fld id="{804C3DB0-8EA5-40B4-AD04-3490DCB499DE}" type="slidenum">
              <a:rPr lang="en-US" smtClean="0"/>
              <a:t>19</a:t>
            </a:fld>
            <a:endParaRPr lang="en-US"/>
          </a:p>
        </p:txBody>
      </p:sp>
    </p:spTree>
    <p:extLst>
      <p:ext uri="{BB962C8B-B14F-4D97-AF65-F5344CB8AC3E}">
        <p14:creationId xmlns:p14="http://schemas.microsoft.com/office/powerpoint/2010/main" val="404579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is intended to give new faculty members a brief</a:t>
            </a:r>
            <a:r>
              <a:rPr lang="en-US" baseline="0" dirty="0" smtClean="0"/>
              <a:t> overview of how to get clearance to use 3</a:t>
            </a:r>
            <a:r>
              <a:rPr lang="en-US" baseline="30000" dirty="0" smtClean="0"/>
              <a:t>rd</a:t>
            </a:r>
            <a:r>
              <a:rPr lang="en-US" baseline="0" dirty="0" smtClean="0"/>
              <a:t> party works in the classroom. We will briefly discuss rights and responsibilities, fair dealing and educational exceptions and how TRU’s Copyright Office can help you navigate copyright issues in your work, your writing and your research activities.</a:t>
            </a:r>
            <a:endParaRPr lang="en-US" dirty="0"/>
          </a:p>
        </p:txBody>
      </p:sp>
      <p:sp>
        <p:nvSpPr>
          <p:cNvPr id="4" name="Slide Number Placeholder 3"/>
          <p:cNvSpPr>
            <a:spLocks noGrp="1"/>
          </p:cNvSpPr>
          <p:nvPr>
            <p:ph type="sldNum" sz="quarter" idx="10"/>
          </p:nvPr>
        </p:nvSpPr>
        <p:spPr/>
        <p:txBody>
          <a:bodyPr/>
          <a:lstStyle/>
          <a:p>
            <a:fld id="{804C3DB0-8EA5-40B4-AD04-3490DCB499DE}" type="slidenum">
              <a:rPr lang="en-US" smtClean="0"/>
              <a:t>2</a:t>
            </a:fld>
            <a:endParaRPr lang="en-US"/>
          </a:p>
        </p:txBody>
      </p:sp>
    </p:spTree>
    <p:extLst>
      <p:ext uri="{BB962C8B-B14F-4D97-AF65-F5344CB8AC3E}">
        <p14:creationId xmlns:p14="http://schemas.microsoft.com/office/powerpoint/2010/main" val="187073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5"/>
              </a:spcAft>
            </a:pPr>
            <a:r>
              <a:rPr lang="en-US" sz="1500" dirty="0">
                <a:latin typeface="Calibri" panose="020F0502020204030204" pitchFamily="34" charset="0"/>
                <a:ea typeface="Calibri" panose="020F0502020204030204" pitchFamily="34" charset="0"/>
                <a:cs typeface="Times New Roman" panose="02020603050405020304" pitchFamily="18" charset="0"/>
              </a:rPr>
              <a:t>As creators, we rely on the protections offered by intellectual property laws to ensure that our work is protected from improper use.</a:t>
            </a:r>
          </a:p>
          <a:p>
            <a:pPr>
              <a:lnSpc>
                <a:spcPct val="107000"/>
              </a:lnSpc>
              <a:spcAft>
                <a:spcPts val="845"/>
              </a:spcAft>
            </a:pPr>
            <a:r>
              <a:rPr lang="en-US" sz="1500" dirty="0">
                <a:latin typeface="Calibri" panose="020F0502020204030204" pitchFamily="34" charset="0"/>
                <a:ea typeface="Calibri" panose="020F0502020204030204" pitchFamily="34" charset="0"/>
                <a:cs typeface="Times New Roman" panose="02020603050405020304" pitchFamily="18" charset="0"/>
              </a:rPr>
              <a:t>As consumers of intellectual property, we are legally (and morally) obligated to respect the intellectual property rights of others.</a:t>
            </a:r>
          </a:p>
          <a:p>
            <a:pPr>
              <a:lnSpc>
                <a:spcPct val="150000"/>
              </a:lnSpc>
            </a:pPr>
            <a:endParaRPr lang="en-US" sz="5100" baseline="3000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804C3DB0-8EA5-40B4-AD04-3490DCB499DE}" type="slidenum">
              <a:rPr lang="en-US" smtClean="0"/>
              <a:t>3</a:t>
            </a:fld>
            <a:endParaRPr lang="en-US"/>
          </a:p>
        </p:txBody>
      </p:sp>
    </p:spTree>
    <p:extLst>
      <p:ext uri="{BB962C8B-B14F-4D97-AF65-F5344CB8AC3E}">
        <p14:creationId xmlns:p14="http://schemas.microsoft.com/office/powerpoint/2010/main" val="308884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lnSpc>
                <a:spcPct val="107000"/>
              </a:lnSpc>
              <a:spcAft>
                <a:spcPts val="845"/>
              </a:spcAft>
            </a:pPr>
            <a:r>
              <a:rPr lang="en-US" sz="1500" dirty="0">
                <a:latin typeface="Calibri" panose="020F0502020204030204" pitchFamily="34" charset="0"/>
                <a:ea typeface="Calibri" panose="020F0502020204030204" pitchFamily="34" charset="0"/>
                <a:cs typeface="Times New Roman" panose="02020603050405020304" pitchFamily="18" charset="0"/>
              </a:rPr>
              <a:t>Failure to comply with copyright law may result in TRU being sued for infringement and found liable for copyright fees and damages. A recent high profile copyright case involving a Canadian University is Access Copyright v. York University. The suit involved copying of 3</a:t>
            </a:r>
            <a:r>
              <a:rPr lang="en-US" sz="1500" baseline="30000" dirty="0">
                <a:latin typeface="Calibri" panose="020F0502020204030204" pitchFamily="34" charset="0"/>
                <a:ea typeface="Calibri" panose="020F0502020204030204" pitchFamily="34" charset="0"/>
                <a:cs typeface="Times New Roman" panose="02020603050405020304" pitchFamily="18" charset="0"/>
              </a:rPr>
              <a:t>rd</a:t>
            </a:r>
            <a:r>
              <a:rPr lang="en-US" sz="1500" dirty="0">
                <a:latin typeface="Calibri" panose="020F0502020204030204" pitchFamily="34" charset="0"/>
                <a:ea typeface="Calibri" panose="020F0502020204030204" pitchFamily="34" charset="0"/>
                <a:cs typeface="Times New Roman" panose="02020603050405020304" pitchFamily="18" charset="0"/>
              </a:rPr>
              <a:t> party content for course packs and </a:t>
            </a:r>
            <a:r>
              <a:rPr lang="en-US" sz="1500" dirty="0" smtClean="0">
                <a:latin typeface="Calibri" panose="020F0502020204030204" pitchFamily="34" charset="0"/>
                <a:ea typeface="Calibri" panose="020F0502020204030204" pitchFamily="34" charset="0"/>
                <a:cs typeface="Times New Roman" panose="02020603050405020304" pitchFamily="18" charset="0"/>
              </a:rPr>
              <a:t>initially named </a:t>
            </a:r>
            <a:r>
              <a:rPr lang="en-US" sz="1500" dirty="0">
                <a:latin typeface="Calibri" panose="020F0502020204030204" pitchFamily="34" charset="0"/>
                <a:ea typeface="Calibri" panose="020F0502020204030204" pitchFamily="34" charset="0"/>
                <a:cs typeface="Times New Roman" panose="02020603050405020304" pitchFamily="18" charset="0"/>
              </a:rPr>
              <a:t>5 faculty members. </a:t>
            </a:r>
            <a:r>
              <a:rPr lang="en-US" sz="1500" dirty="0" smtClean="0">
                <a:latin typeface="Calibri" panose="020F0502020204030204" pitchFamily="34" charset="0"/>
                <a:ea typeface="Calibri" panose="020F0502020204030204" pitchFamily="34" charset="0"/>
                <a:cs typeface="Times New Roman" panose="02020603050405020304" pitchFamily="18" charset="0"/>
              </a:rPr>
              <a:t> In the process, </a:t>
            </a:r>
            <a:r>
              <a:rPr lang="en-US" sz="1500" baseline="0" dirty="0" smtClean="0">
                <a:latin typeface="Calibri" panose="020F0502020204030204" pitchFamily="34" charset="0"/>
                <a:ea typeface="Calibri" panose="020F0502020204030204" pitchFamily="34" charset="0"/>
                <a:cs typeface="Times New Roman" panose="02020603050405020304" pitchFamily="18" charset="0"/>
              </a:rPr>
              <a:t>Moodle log and backup files of content posted by all York faculty over the previous 3 years was subpoenaed and examined so that other alleged infringing activity on the part of York faculty was exposed to scrutiny.  </a:t>
            </a:r>
            <a:r>
              <a:rPr lang="en-US" sz="1500" dirty="0" smtClean="0">
                <a:latin typeface="Calibri" panose="020F0502020204030204" pitchFamily="34" charset="0"/>
                <a:ea typeface="Calibri" panose="020F0502020204030204" pitchFamily="34" charset="0"/>
                <a:cs typeface="Times New Roman" panose="02020603050405020304" pitchFamily="18" charset="0"/>
              </a:rPr>
              <a:t>The </a:t>
            </a:r>
            <a:r>
              <a:rPr lang="en-US" sz="1500" dirty="0">
                <a:latin typeface="Calibri" panose="020F0502020204030204" pitchFamily="34" charset="0"/>
                <a:ea typeface="Calibri" panose="020F0502020204030204" pitchFamily="34" charset="0"/>
                <a:cs typeface="Times New Roman" panose="02020603050405020304" pitchFamily="18" charset="0"/>
              </a:rPr>
              <a:t>suit has cost York hundreds of thousands of dollars in its legal defense alone over the 4 year period from when the lawsuit was brought in 2013 to the Federal Court decision in 2017. It was a stunning loss for York on virtually all points of the case. The 5 faculty members named in the suit were not excused by the judge. </a:t>
            </a:r>
            <a:r>
              <a:rPr lang="en-US" sz="1500" dirty="0" smtClean="0">
                <a:latin typeface="Calibri" panose="020F0502020204030204" pitchFamily="34" charset="0"/>
                <a:ea typeface="Calibri" panose="020F0502020204030204" pitchFamily="34" charset="0"/>
                <a:cs typeface="Times New Roman" panose="02020603050405020304" pitchFamily="18" charset="0"/>
              </a:rPr>
              <a:t>York </a:t>
            </a:r>
            <a:r>
              <a:rPr lang="en-US" sz="1500" dirty="0">
                <a:latin typeface="Calibri" panose="020F0502020204030204" pitchFamily="34" charset="0"/>
                <a:ea typeface="Calibri" panose="020F0502020204030204" pitchFamily="34" charset="0"/>
                <a:cs typeface="Times New Roman" panose="02020603050405020304" pitchFamily="18" charset="0"/>
              </a:rPr>
              <a:t>is currently in the appeal process, so the </a:t>
            </a:r>
            <a:r>
              <a:rPr lang="en-US" sz="1500" dirty="0" smtClean="0">
                <a:latin typeface="Calibri" panose="020F0502020204030204" pitchFamily="34" charset="0"/>
                <a:ea typeface="Calibri" panose="020F0502020204030204" pitchFamily="34" charset="0"/>
                <a:cs typeface="Times New Roman" panose="02020603050405020304" pitchFamily="18" charset="0"/>
              </a:rPr>
              <a:t>financial bleeding </a:t>
            </a:r>
            <a:r>
              <a:rPr lang="en-US" sz="1500" dirty="0">
                <a:latin typeface="Calibri" panose="020F0502020204030204" pitchFamily="34" charset="0"/>
                <a:ea typeface="Calibri" panose="020F0502020204030204" pitchFamily="34" charset="0"/>
                <a:cs typeface="Times New Roman" panose="02020603050405020304" pitchFamily="18" charset="0"/>
              </a:rPr>
              <a:t>continues. </a:t>
            </a:r>
            <a:r>
              <a:rPr lang="en-US" sz="1500" dirty="0" smtClean="0">
                <a:latin typeface="Calibri" panose="020F0502020204030204" pitchFamily="34" charset="0"/>
                <a:ea typeface="Calibri" panose="020F0502020204030204" pitchFamily="34" charset="0"/>
                <a:cs typeface="Times New Roman" panose="02020603050405020304" pitchFamily="18" charset="0"/>
              </a:rPr>
              <a:t>Institutions can </a:t>
            </a:r>
            <a:r>
              <a:rPr lang="en-US" sz="1500" dirty="0">
                <a:latin typeface="Calibri" panose="020F0502020204030204" pitchFamily="34" charset="0"/>
                <a:ea typeface="Calibri" panose="020F0502020204030204" pitchFamily="34" charset="0"/>
                <a:cs typeface="Times New Roman" panose="02020603050405020304" pitchFamily="18" charset="0"/>
              </a:rPr>
              <a:t>be held accountable for copyright infringement, but faculty, staff and students may also be personally liable and responsible for payment of fees and damages.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buFontTx/>
              <a:buNone/>
            </a:pPr>
            <a:endParaRPr lang="en-US" sz="1500" dirty="0"/>
          </a:p>
        </p:txBody>
      </p:sp>
      <p:sp>
        <p:nvSpPr>
          <p:cNvPr id="4" name="Slide Number Placeholder 3"/>
          <p:cNvSpPr>
            <a:spLocks noGrp="1"/>
          </p:cNvSpPr>
          <p:nvPr>
            <p:ph type="sldNum" sz="quarter" idx="10"/>
          </p:nvPr>
        </p:nvSpPr>
        <p:spPr/>
        <p:txBody>
          <a:bodyPr/>
          <a:lstStyle/>
          <a:p>
            <a:fld id="{804C3DB0-8EA5-40B4-AD04-3490DCB499DE}" type="slidenum">
              <a:rPr lang="en-US" smtClean="0"/>
              <a:t>4</a:t>
            </a:fld>
            <a:endParaRPr lang="en-US"/>
          </a:p>
        </p:txBody>
      </p:sp>
    </p:spTree>
    <p:extLst>
      <p:ext uri="{BB962C8B-B14F-4D97-AF65-F5344CB8AC3E}">
        <p14:creationId xmlns:p14="http://schemas.microsoft.com/office/powerpoint/2010/main" val="89565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smtClean="0"/>
              <a:t>We need to be compliant with regards</a:t>
            </a:r>
            <a:r>
              <a:rPr lang="en-US" baseline="0" dirty="0" smtClean="0"/>
              <a:t> to Canadian Copyright Law in curriculum development and teaching as well as academic writing and research activities. </a:t>
            </a:r>
            <a:r>
              <a:rPr lang="en-US" dirty="0" smtClean="0"/>
              <a:t>So – now</a:t>
            </a:r>
            <a:r>
              <a:rPr lang="en-US" baseline="0" dirty="0" smtClean="0"/>
              <a:t> that we know that copyright is an important issue with wide application at TRU – let’s cover the basics of how it works and how you get clearance to use other people’s work, or 3</a:t>
            </a:r>
            <a:r>
              <a:rPr lang="en-US" baseline="30000" dirty="0" smtClean="0"/>
              <a:t>rd</a:t>
            </a:r>
            <a:r>
              <a:rPr lang="en-US" baseline="0" dirty="0" smtClean="0"/>
              <a:t> party content.</a:t>
            </a:r>
          </a:p>
          <a:p>
            <a:endParaRPr lang="en-US" dirty="0"/>
          </a:p>
        </p:txBody>
      </p:sp>
      <p:sp>
        <p:nvSpPr>
          <p:cNvPr id="4" name="Slide Number Placeholder 3"/>
          <p:cNvSpPr>
            <a:spLocks noGrp="1"/>
          </p:cNvSpPr>
          <p:nvPr>
            <p:ph type="sldNum" sz="quarter" idx="10"/>
          </p:nvPr>
        </p:nvSpPr>
        <p:spPr/>
        <p:txBody>
          <a:bodyPr/>
          <a:lstStyle/>
          <a:p>
            <a:fld id="{804C3DB0-8EA5-40B4-AD04-3490DCB499DE}" type="slidenum">
              <a:rPr lang="en-US" smtClean="0"/>
              <a:t>5</a:t>
            </a:fld>
            <a:endParaRPr lang="en-US"/>
          </a:p>
        </p:txBody>
      </p:sp>
    </p:spTree>
    <p:extLst>
      <p:ext uri="{BB962C8B-B14F-4D97-AF65-F5344CB8AC3E}">
        <p14:creationId xmlns:p14="http://schemas.microsoft.com/office/powerpoint/2010/main" val="1343847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Works that you may commonly</a:t>
            </a:r>
            <a:r>
              <a:rPr lang="en-US" baseline="0" dirty="0" smtClean="0"/>
              <a:t> use in education </a:t>
            </a:r>
            <a:r>
              <a:rPr lang="en-US" dirty="0" smtClean="0"/>
              <a:t>include textbook excerpts, films, documentaries, YouTube videos, TED talks, transcripts, plays, journal articles, digital images, music, computer programs, translations or compilations and collective works. Copyright attaches when a work is at least minimally creative</a:t>
            </a:r>
            <a:r>
              <a:rPr lang="en-US" baseline="0" dirty="0" smtClean="0"/>
              <a:t> and fixed.</a:t>
            </a:r>
            <a:endParaRPr lang="en-US" dirty="0" smtClean="0"/>
          </a:p>
          <a:p>
            <a:r>
              <a:rPr lang="en-US" dirty="0" smtClean="0"/>
              <a:t>B.</a:t>
            </a:r>
            <a:r>
              <a:rPr lang="en-US" baseline="0" dirty="0" smtClean="0"/>
              <a:t>  W</a:t>
            </a:r>
            <a:r>
              <a:rPr lang="en-US" dirty="0" smtClean="0"/>
              <a:t>hich means that people who want to use the work in some way may need to get permission first.</a:t>
            </a:r>
          </a:p>
          <a:p>
            <a:endParaRPr lang="en-US" dirty="0"/>
          </a:p>
        </p:txBody>
      </p:sp>
      <p:sp>
        <p:nvSpPr>
          <p:cNvPr id="4" name="Slide Number Placeholder 3"/>
          <p:cNvSpPr>
            <a:spLocks noGrp="1"/>
          </p:cNvSpPr>
          <p:nvPr>
            <p:ph type="sldNum" sz="quarter" idx="10"/>
          </p:nvPr>
        </p:nvSpPr>
        <p:spPr/>
        <p:txBody>
          <a:bodyPr/>
          <a:lstStyle/>
          <a:p>
            <a:fld id="{804C3DB0-8EA5-40B4-AD04-3490DCB499DE}" type="slidenum">
              <a:rPr lang="en-US" smtClean="0"/>
              <a:t>6</a:t>
            </a:fld>
            <a:endParaRPr lang="en-US"/>
          </a:p>
        </p:txBody>
      </p:sp>
    </p:spTree>
    <p:extLst>
      <p:ext uri="{BB962C8B-B14F-4D97-AF65-F5344CB8AC3E}">
        <p14:creationId xmlns:p14="http://schemas.microsoft.com/office/powerpoint/2010/main" val="2240564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Is the work protected by copyright? Works that are in the public domain are not</a:t>
            </a:r>
            <a:r>
              <a:rPr lang="en-US" baseline="0" dirty="0" smtClean="0"/>
              <a:t> protected by copyright. Works fall into public domain either by gift of the creator/author or by expiration of copyright – in Canada that is life of the author plus 50 years, with some exceptions.</a:t>
            </a:r>
          </a:p>
          <a:p>
            <a:pPr defTabSz="966529">
              <a:defRPr/>
            </a:pPr>
            <a:r>
              <a:rPr lang="en-US" baseline="0" dirty="0" smtClean="0"/>
              <a:t>2. Are you copying a substantial portion of the work? The Federal Court of Appeal supports a bright-line rule that copying less than 2.5% of a work is insubstantial use, which doesn’t trigger copyright.</a:t>
            </a:r>
          </a:p>
          <a:p>
            <a:r>
              <a:rPr lang="en-US" baseline="0" dirty="0" smtClean="0"/>
              <a:t>3. Does permission exist in the form of a license? The University library has negotiated digital licenses for e-resources with varying permissible use licenses. Many of these online articles are licensed for use in classrooms and learning management systems.  Additionally, many works are published with a Creative Commons license or site license which provides open access and permission to copy and distribute.</a:t>
            </a:r>
          </a:p>
          <a:p>
            <a:r>
              <a:rPr lang="en-US" baseline="0" dirty="0" smtClean="0"/>
              <a:t>4. Is copying of the work permitted under the Copyright Act under an education exception or fair dealing? Copying is permitted for certain uses, including education, research and personal study if it meets the related requirements.  </a:t>
            </a:r>
            <a:endParaRPr lang="en-US" dirty="0"/>
          </a:p>
        </p:txBody>
      </p:sp>
      <p:sp>
        <p:nvSpPr>
          <p:cNvPr id="4" name="Slide Number Placeholder 3"/>
          <p:cNvSpPr>
            <a:spLocks noGrp="1"/>
          </p:cNvSpPr>
          <p:nvPr>
            <p:ph type="sldNum" sz="quarter" idx="10"/>
          </p:nvPr>
        </p:nvSpPr>
        <p:spPr/>
        <p:txBody>
          <a:bodyPr/>
          <a:lstStyle/>
          <a:p>
            <a:fld id="{804C3DB0-8EA5-40B4-AD04-3490DCB499DE}" type="slidenum">
              <a:rPr lang="en-US" smtClean="0"/>
              <a:t>7</a:t>
            </a:fld>
            <a:endParaRPr lang="en-US"/>
          </a:p>
        </p:txBody>
      </p:sp>
    </p:spTree>
    <p:extLst>
      <p:ext uri="{BB962C8B-B14F-4D97-AF65-F5344CB8AC3E}">
        <p14:creationId xmlns:p14="http://schemas.microsoft.com/office/powerpoint/2010/main" val="3471054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aseline="0" dirty="0" smtClean="0"/>
              <a:t>The Copyright Act gives us several education exceptions – these are a few:  </a:t>
            </a:r>
          </a:p>
          <a:p>
            <a:pPr defTabSz="966529">
              <a:defRPr/>
            </a:pPr>
            <a:r>
              <a:rPr lang="en-US" baseline="0" dirty="0" smtClean="0"/>
              <a:t>29.4 Reproduction for instruction in order to display the work, </a:t>
            </a:r>
          </a:p>
          <a:p>
            <a:pPr defTabSz="966529">
              <a:defRPr/>
            </a:pPr>
            <a:r>
              <a:rPr lang="en-US" baseline="0" dirty="0" smtClean="0"/>
              <a:t>29.5 Performances which permits showing films in a classroom, </a:t>
            </a:r>
          </a:p>
          <a:p>
            <a:pPr defTabSz="966529">
              <a:defRPr/>
            </a:pPr>
            <a:r>
              <a:rPr lang="en-US" baseline="0" dirty="0" smtClean="0"/>
              <a:t>30.01 </a:t>
            </a:r>
            <a:r>
              <a:rPr lang="en-US" baseline="0" smtClean="0"/>
              <a:t>Exception for a </a:t>
            </a:r>
            <a:r>
              <a:rPr lang="en-US" baseline="0" dirty="0" smtClean="0"/>
              <a:t>lesson provides technological neutrality so that a student taking a course online is deemed to be on the premises of the educational institution, the same as face to face instruction. </a:t>
            </a:r>
          </a:p>
          <a:p>
            <a:pPr defTabSz="966529">
              <a:defRPr/>
            </a:pPr>
            <a:r>
              <a:rPr lang="en-US" baseline="0" dirty="0" smtClean="0"/>
              <a:t>30.04 “The Internet Exception” which permits the reproduction and use of works found on the internet. </a:t>
            </a:r>
          </a:p>
          <a:p>
            <a:pPr defTabSz="966529">
              <a:defRPr/>
            </a:pPr>
            <a:r>
              <a:rPr lang="en-US" baseline="0" dirty="0" smtClean="0"/>
              <a:t>There are qualifications to most exceptions, and a</a:t>
            </a:r>
            <a:r>
              <a:rPr lang="en-US" dirty="0" smtClean="0"/>
              <a:t>dditional restrictions may apply in some circumstances, for example: </a:t>
            </a:r>
          </a:p>
          <a:p>
            <a:pPr defTabSz="966529">
              <a:defRPr/>
            </a:pPr>
            <a:r>
              <a:rPr lang="en-US" b="1" dirty="0" smtClean="0"/>
              <a:t>29.4</a:t>
            </a:r>
            <a:r>
              <a:rPr lang="en-US" b="1" baseline="0" dirty="0" smtClean="0"/>
              <a:t> Display </a:t>
            </a:r>
            <a:r>
              <a:rPr lang="en-US" baseline="0" dirty="0" smtClean="0"/>
              <a:t>requires that the work not be readily and reasonably available for sale in the format you require. </a:t>
            </a:r>
          </a:p>
          <a:p>
            <a:pPr defTabSz="966529">
              <a:defRPr/>
            </a:pPr>
            <a:r>
              <a:rPr lang="en-US" b="1" baseline="0" dirty="0" smtClean="0"/>
              <a:t>29.5 Performances </a:t>
            </a:r>
            <a:r>
              <a:rPr lang="en-US" baseline="0" dirty="0" smtClean="0"/>
              <a:t>requires that films you show your students be from a legal source. </a:t>
            </a:r>
            <a:r>
              <a:rPr lang="en-US" dirty="0" smtClean="0"/>
              <a:t> </a:t>
            </a:r>
          </a:p>
          <a:p>
            <a:pPr defTabSz="966529">
              <a:defRPr/>
            </a:pPr>
            <a:r>
              <a:rPr lang="en-US" b="1" dirty="0" smtClean="0"/>
              <a:t>30.04</a:t>
            </a:r>
            <a:r>
              <a:rPr lang="en-US" baseline="0" dirty="0" smtClean="0"/>
              <a:t> requires that internet sources not have TPMs like paywalls or passwords protecting their content, or clearly visible notices that specifically restrict educational use. </a:t>
            </a:r>
          </a:p>
          <a:p>
            <a:pPr defTabSz="966529">
              <a:defRPr/>
            </a:pPr>
            <a:r>
              <a:rPr lang="en-US" baseline="0" dirty="0" smtClean="0"/>
              <a:t>For further guidance on using exceptions, please </a:t>
            </a:r>
            <a:r>
              <a:rPr lang="en-US" dirty="0" smtClean="0"/>
              <a:t>refer to TRU’s copyright website or contact us for further information. </a:t>
            </a:r>
            <a:endParaRPr lang="en-US" dirty="0"/>
          </a:p>
        </p:txBody>
      </p:sp>
      <p:sp>
        <p:nvSpPr>
          <p:cNvPr id="4" name="Slide Number Placeholder 3"/>
          <p:cNvSpPr>
            <a:spLocks noGrp="1"/>
          </p:cNvSpPr>
          <p:nvPr>
            <p:ph type="sldNum" sz="quarter" idx="10"/>
          </p:nvPr>
        </p:nvSpPr>
        <p:spPr/>
        <p:txBody>
          <a:bodyPr/>
          <a:lstStyle/>
          <a:p>
            <a:fld id="{804C3DB0-8EA5-40B4-AD04-3490DCB499DE}" type="slidenum">
              <a:rPr lang="en-US" smtClean="0"/>
              <a:t>8</a:t>
            </a:fld>
            <a:endParaRPr lang="en-US"/>
          </a:p>
        </p:txBody>
      </p:sp>
    </p:spTree>
    <p:extLst>
      <p:ext uri="{BB962C8B-B14F-4D97-AF65-F5344CB8AC3E}">
        <p14:creationId xmlns:p14="http://schemas.microsoft.com/office/powerpoint/2010/main" val="2460380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aseline="0" dirty="0" smtClean="0"/>
              <a:t>This is a relatively new exception, informally known as the “YouTube exemption” which permits an individual to use existing works in order to create a new work and then publish it on a free platform like YouTube or Vimeo.  So, you could ask your students to create a video for an assignment, and they could incorporate copyright-protected works in their new creation, such as background music and images. The non-commercial requirement says that the use of the new work must not have an adverse effect (financial or otherwise) on the original work, and the source should be cited if it is reasonable to do so.  </a:t>
            </a:r>
            <a:endParaRPr lang="en-US" dirty="0" smtClean="0"/>
          </a:p>
          <a:p>
            <a:endParaRPr lang="en-US" dirty="0"/>
          </a:p>
        </p:txBody>
      </p:sp>
      <p:sp>
        <p:nvSpPr>
          <p:cNvPr id="4" name="Slide Number Placeholder 3"/>
          <p:cNvSpPr>
            <a:spLocks noGrp="1"/>
          </p:cNvSpPr>
          <p:nvPr>
            <p:ph type="sldNum" sz="quarter" idx="10"/>
          </p:nvPr>
        </p:nvSpPr>
        <p:spPr/>
        <p:txBody>
          <a:bodyPr/>
          <a:lstStyle/>
          <a:p>
            <a:fld id="{804C3DB0-8EA5-40B4-AD04-3490DCB499DE}" type="slidenum">
              <a:rPr lang="en-US" smtClean="0"/>
              <a:t>9</a:t>
            </a:fld>
            <a:endParaRPr lang="en-US"/>
          </a:p>
        </p:txBody>
      </p:sp>
    </p:spTree>
    <p:extLst>
      <p:ext uri="{BB962C8B-B14F-4D97-AF65-F5344CB8AC3E}">
        <p14:creationId xmlns:p14="http://schemas.microsoft.com/office/powerpoint/2010/main" val="2801889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8436DB-F35D-4B38-885D-570ABE804CF0}" type="datetimeFigureOut">
              <a:rPr lang="en-US" smtClean="0"/>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C4FA1-6061-4CE5-BD7E-B420BAA52E9D}" type="slidenum">
              <a:rPr lang="en-US" smtClean="0"/>
              <a:t>‹#›</a:t>
            </a:fld>
            <a:endParaRPr lang="en-US"/>
          </a:p>
        </p:txBody>
      </p:sp>
    </p:spTree>
    <p:extLst>
      <p:ext uri="{BB962C8B-B14F-4D97-AF65-F5344CB8AC3E}">
        <p14:creationId xmlns:p14="http://schemas.microsoft.com/office/powerpoint/2010/main" val="1796939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8436DB-F35D-4B38-885D-570ABE804CF0}" type="datetimeFigureOut">
              <a:rPr lang="en-US" smtClean="0"/>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C4FA1-6061-4CE5-BD7E-B420BAA52E9D}" type="slidenum">
              <a:rPr lang="en-US" smtClean="0"/>
              <a:t>‹#›</a:t>
            </a:fld>
            <a:endParaRPr lang="en-US"/>
          </a:p>
        </p:txBody>
      </p:sp>
    </p:spTree>
    <p:extLst>
      <p:ext uri="{BB962C8B-B14F-4D97-AF65-F5344CB8AC3E}">
        <p14:creationId xmlns:p14="http://schemas.microsoft.com/office/powerpoint/2010/main" val="1452676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8436DB-F35D-4B38-885D-570ABE804CF0}" type="datetimeFigureOut">
              <a:rPr lang="en-US" smtClean="0"/>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C4FA1-6061-4CE5-BD7E-B420BAA52E9D}" type="slidenum">
              <a:rPr lang="en-US" smtClean="0"/>
              <a:t>‹#›</a:t>
            </a:fld>
            <a:endParaRPr lang="en-US"/>
          </a:p>
        </p:txBody>
      </p:sp>
    </p:spTree>
    <p:extLst>
      <p:ext uri="{BB962C8B-B14F-4D97-AF65-F5344CB8AC3E}">
        <p14:creationId xmlns:p14="http://schemas.microsoft.com/office/powerpoint/2010/main" val="105662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8436DB-F35D-4B38-885D-570ABE804CF0}" type="datetimeFigureOut">
              <a:rPr lang="en-US" smtClean="0"/>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C4FA1-6061-4CE5-BD7E-B420BAA52E9D}" type="slidenum">
              <a:rPr lang="en-US" smtClean="0"/>
              <a:t>‹#›</a:t>
            </a:fld>
            <a:endParaRPr lang="en-US"/>
          </a:p>
        </p:txBody>
      </p:sp>
    </p:spTree>
    <p:extLst>
      <p:ext uri="{BB962C8B-B14F-4D97-AF65-F5344CB8AC3E}">
        <p14:creationId xmlns:p14="http://schemas.microsoft.com/office/powerpoint/2010/main" val="109460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8436DB-F35D-4B38-885D-570ABE804CF0}" type="datetimeFigureOut">
              <a:rPr lang="en-US" smtClean="0"/>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C4FA1-6061-4CE5-BD7E-B420BAA52E9D}" type="slidenum">
              <a:rPr lang="en-US" smtClean="0"/>
              <a:t>‹#›</a:t>
            </a:fld>
            <a:endParaRPr lang="en-US"/>
          </a:p>
        </p:txBody>
      </p:sp>
    </p:spTree>
    <p:extLst>
      <p:ext uri="{BB962C8B-B14F-4D97-AF65-F5344CB8AC3E}">
        <p14:creationId xmlns:p14="http://schemas.microsoft.com/office/powerpoint/2010/main" val="516087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8436DB-F35D-4B38-885D-570ABE804CF0}" type="datetimeFigureOut">
              <a:rPr lang="en-US" smtClean="0"/>
              <a:t>8/21/2018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C4FA1-6061-4CE5-BD7E-B420BAA52E9D}" type="slidenum">
              <a:rPr lang="en-US" smtClean="0"/>
              <a:t>‹#›</a:t>
            </a:fld>
            <a:endParaRPr lang="en-US"/>
          </a:p>
        </p:txBody>
      </p:sp>
    </p:spTree>
    <p:extLst>
      <p:ext uri="{BB962C8B-B14F-4D97-AF65-F5344CB8AC3E}">
        <p14:creationId xmlns:p14="http://schemas.microsoft.com/office/powerpoint/2010/main" val="2055586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8436DB-F35D-4B38-885D-570ABE804CF0}" type="datetimeFigureOut">
              <a:rPr lang="en-US" smtClean="0"/>
              <a:t>8/21/2018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2C4FA1-6061-4CE5-BD7E-B420BAA52E9D}" type="slidenum">
              <a:rPr lang="en-US" smtClean="0"/>
              <a:t>‹#›</a:t>
            </a:fld>
            <a:endParaRPr lang="en-US"/>
          </a:p>
        </p:txBody>
      </p:sp>
    </p:spTree>
    <p:extLst>
      <p:ext uri="{BB962C8B-B14F-4D97-AF65-F5344CB8AC3E}">
        <p14:creationId xmlns:p14="http://schemas.microsoft.com/office/powerpoint/2010/main" val="1403725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8436DB-F35D-4B38-885D-570ABE804CF0}" type="datetimeFigureOut">
              <a:rPr lang="en-US" smtClean="0"/>
              <a:t>8/21/2018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2C4FA1-6061-4CE5-BD7E-B420BAA52E9D}" type="slidenum">
              <a:rPr lang="en-US" smtClean="0"/>
              <a:t>‹#›</a:t>
            </a:fld>
            <a:endParaRPr lang="en-US"/>
          </a:p>
        </p:txBody>
      </p:sp>
    </p:spTree>
    <p:extLst>
      <p:ext uri="{BB962C8B-B14F-4D97-AF65-F5344CB8AC3E}">
        <p14:creationId xmlns:p14="http://schemas.microsoft.com/office/powerpoint/2010/main" val="607418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436DB-F35D-4B38-885D-570ABE804CF0}" type="datetimeFigureOut">
              <a:rPr lang="en-US" smtClean="0"/>
              <a:t>8/21/2018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2C4FA1-6061-4CE5-BD7E-B420BAA52E9D}" type="slidenum">
              <a:rPr lang="en-US" smtClean="0"/>
              <a:t>‹#›</a:t>
            </a:fld>
            <a:endParaRPr lang="en-US"/>
          </a:p>
        </p:txBody>
      </p:sp>
    </p:spTree>
    <p:extLst>
      <p:ext uri="{BB962C8B-B14F-4D97-AF65-F5344CB8AC3E}">
        <p14:creationId xmlns:p14="http://schemas.microsoft.com/office/powerpoint/2010/main" val="781252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8436DB-F35D-4B38-885D-570ABE804CF0}" type="datetimeFigureOut">
              <a:rPr lang="en-US" smtClean="0"/>
              <a:t>8/21/2018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C4FA1-6061-4CE5-BD7E-B420BAA52E9D}" type="slidenum">
              <a:rPr lang="en-US" smtClean="0"/>
              <a:t>‹#›</a:t>
            </a:fld>
            <a:endParaRPr lang="en-US"/>
          </a:p>
        </p:txBody>
      </p:sp>
    </p:spTree>
    <p:extLst>
      <p:ext uri="{BB962C8B-B14F-4D97-AF65-F5344CB8AC3E}">
        <p14:creationId xmlns:p14="http://schemas.microsoft.com/office/powerpoint/2010/main" val="1376365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8436DB-F35D-4B38-885D-570ABE804CF0}" type="datetimeFigureOut">
              <a:rPr lang="en-US" smtClean="0"/>
              <a:t>8/21/2018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C4FA1-6061-4CE5-BD7E-B420BAA52E9D}" type="slidenum">
              <a:rPr lang="en-US" smtClean="0"/>
              <a:t>‹#›</a:t>
            </a:fld>
            <a:endParaRPr lang="en-US"/>
          </a:p>
        </p:txBody>
      </p:sp>
    </p:spTree>
    <p:extLst>
      <p:ext uri="{BB962C8B-B14F-4D97-AF65-F5344CB8AC3E}">
        <p14:creationId xmlns:p14="http://schemas.microsoft.com/office/powerpoint/2010/main" val="3949480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436DB-F35D-4B38-885D-570ABE804CF0}" type="datetimeFigureOut">
              <a:rPr lang="en-US" smtClean="0"/>
              <a:t>8/21/2018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C4FA1-6061-4CE5-BD7E-B420BAA52E9D}" type="slidenum">
              <a:rPr lang="en-US" smtClean="0"/>
              <a:t>‹#›</a:t>
            </a:fld>
            <a:endParaRPr lang="en-US"/>
          </a:p>
        </p:txBody>
      </p:sp>
    </p:spTree>
    <p:extLst>
      <p:ext uri="{BB962C8B-B14F-4D97-AF65-F5344CB8AC3E}">
        <p14:creationId xmlns:p14="http://schemas.microsoft.com/office/powerpoint/2010/main" val="280211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creativecommons.org/licenses/by-nc-sa/2.0/" TargetMode="External"/><Relationship Id="rId5" Type="http://schemas.openxmlformats.org/officeDocument/2006/relationships/hyperlink" Target="https://www.flickr.com/photos/gforsythe/8434683455/in/photolist-dwrfmk-dsjUcW-eSmc91-bmnrCJ-nvbkJN-az8TUo-dyRiGC-Dyfhpm-abLdgx-z4P3QU-zoymr6-z73WDe-zjjUqQ-EnEcWa-dUM5Mr-9Wu1Qt-9byut7-dQogba-b47pmc-dRkXwP-dkNJHN-crufsb-9dXZdC-nNKa6u-ab8rrj-DyvaSc-257aoMY-WFUYCx-TNwEf3-T5g5tS-WDGs5W-U7FDAn" TargetMode="External"/><Relationship Id="rId4" Type="http://schemas.openxmlformats.org/officeDocument/2006/relationships/hyperlink" Target="https://www.flickr.com/photos/gforsyth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www.mondaq.com/article.asp?articleid=718260&amp;email_access=on&amp;chk=2422230&amp;q=1703970https://www.flickr.com/photos/15609463@N03/8917480245/in/photolist-eA1qcp-7Va321-8FYtzG-bfN1Hk-brtW5-qT48p7-ezYfBX-6DCeTy-6ujGbS-oTBRbA-oLQzGv-foSu5g-8tLmUe-5Nw6Nc-arKazb-vsC2pf-arJhzm-88gKvT-68dAAL-8LhTUm-njsWUY-arJZzm-5hgAtK-6ufwPR-9TKUnh-8DQthj-nbiko1-8Jxw2-9humSy-qhv3wM-nb7h36-9ieY8L-6uYyy5-gNPVR3-qSYsbz-nb2WgR-73fVGS-fp7JBQ-9humTN-4rfXTZ-8kDdxe-6sQhQ5-nmeuBM-arGkrp-axBEof-nb7nPp-arJhFf-nb8uf8-drvmpp-WCepuJ" TargetMode="External"/><Relationship Id="rId4" Type="http://schemas.openxmlformats.org/officeDocument/2006/relationships/hyperlink" Target="https://www.flickr.com/photos/15609463@N0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creativecommons.org/publicdomain/zero/1.0/" TargetMode="External"/><Relationship Id="rId5" Type="http://schemas.openxmlformats.org/officeDocument/2006/relationships/hyperlink" Target="https://www.flickr.com/photos/gforsythe/21904649371" TargetMode="External"/><Relationship Id="rId4" Type="http://schemas.openxmlformats.org/officeDocument/2006/relationships/hyperlink" Target="https://www.flickr.com/photos/gforsyth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creativecommons.org/licenses/by/2.0/" TargetMode="External"/><Relationship Id="rId4" Type="http://schemas.openxmlformats.org/officeDocument/2006/relationships/hyperlink" Target="https://www.flickr.com/photos/davidpacey197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www.flickr.com/photos/rickkennedy/" TargetMode="External"/><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hyperlink" Target="https://www.flickr.com/photos/rickkennedy/3216223548/in/photolist-5UcZd9-dSD16G-27daaw5-cKZ8Mw-nQQPy-27heDJK-A55N9z-dZXKLU-Y56ojj-AmJxud-7nP7gU-eg1fey-rkZbwE-e6HNP1-rt9Kx8-pDe9o-eC2Uen-8vEXkh-YdCFc1-26rzBSW-8FVRYN-biMxmT-ofCpuB-oG45y8-pG2kRk-r6GRiN-5bUubk-n3BD8a-rLjCwV-oHTwff-oYkQWU-7VRqQz-8FSCXc-4FyhsK-cZCqLq-qbrY5f-8FSBhP-zjgsLf-oHT4BJ-dUqgjo-cGBEtW-JJfnWr-r1Pmwd-25gSx1y-oAfy7R-25rtjwv-qacggZ-81JzpW-M2DCv3-3Vzu7c" TargetMode="External"/><Relationship Id="rId4" Type="http://schemas.openxmlformats.org/officeDocument/2006/relationships/hyperlink" Target="https://creativecommons.org/licenses/by/2.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creativecommons.org/licenses/by-nc/2.0/" TargetMode="External"/><Relationship Id="rId4" Type="http://schemas.openxmlformats.org/officeDocument/2006/relationships/hyperlink" Target="https://www.flickr.com/photos/130132803@N07/17591348953/in/photolist-3m5tda-Ku21N-cX3bof-9KicuB-9KiaRT-66vRaQ-66vLYU-9XUriy-7KVJM8-pA5qgi-66vFGW-5BpTz4-3q8Nj-5BpTN6-66yuHh-VLhff9-nW1f6o-Remndm-66vLYY-5BpTTT-pSkfFH-pA5rbV-8eNHFQ-W3GTaz-7jAHBL-5j5d6q-pSkg1k-5BuadA-pSDfZd-pA5rtZ-pAaUVJ-VPNCVk-sUjDLZ-pAaVT5-pA5fXD-XWk4gH-pA7Vib-KrYZbJ-oVLEk8-JyrF5P-VKcNXP-PM2Fjt-U1LMQ7-sNugaT-pSyTqH-cG6Zdy-9YH6xQ-9YrbxD-9PVSpm-8MpXZ5"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creativecommons.org/licenses/by-nc/2.0/" TargetMode="External"/><Relationship Id="rId4" Type="http://schemas.openxmlformats.org/officeDocument/2006/relationships/hyperlink" Target="https://www.flickr.com/photos/lazydol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creativecommons.org/licenses/by-nc/2.0/" TargetMode="External"/><Relationship Id="rId5" Type="http://schemas.openxmlformats.org/officeDocument/2006/relationships/hyperlink" Target="https://www.flickr.com/photos/tedconference/35381514173/in/photolist-VUxvur-9rmpz9-8ZRgpT-q78tKD-e2FpAf-9JpooN-7D5xcV-eyrY4L-9dQ2Qc-gsXzfr-e31iwm-e8y8Yd-cY8mi9-VRHz2L-8YBj5k-9p72i2-VUxTJr-UQww7G-Xc2EVc-pWkwT5-TRoa9D-UQwZuN-9rUfK3-S6bbfy-cwuYNs-bAmCMk-V2tK7y-meKNV4-V38yrD-TKDMFy-X4YZSj-7Cq7NA-Xc4AHR-S8KQtt-e4iaNi-UTh6Uc-kFk8oX-WVR95a-VUxv6R-Wx9kfE-WxacaQ-V2tWqA-meM9Be-k3okHp-Wxacdf-9LZ3Fj-brKCrG-VRHfHw-TNRUFd-9fHi17" TargetMode="External"/><Relationship Id="rId4" Type="http://schemas.openxmlformats.org/officeDocument/2006/relationships/hyperlink" Target="https://www.flickr.com/photos/tedconferenc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hyperlink" Target="https://commons.wikimedia.org/wiki/File:Vari_Hall.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reativecommons.org/licenses/by/3.0/?theme=Running_Club" TargetMode="External"/><Relationship Id="rId5" Type="http://schemas.openxmlformats.org/officeDocument/2006/relationships/image" Target="../media/image4.jpg"/><Relationship Id="rId4" Type="http://schemas.openxmlformats.org/officeDocument/2006/relationships/hyperlink" Target="https://commons.wikimedia.org/wiki/File:Logo_York_University.sv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protocolsnow/" TargetMode="External"/><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hyperlink" Target="https://creativecommons.org/licenses/by-nc-nd/2.0/" TargetMode="External"/><Relationship Id="rId4" Type="http://schemas.openxmlformats.org/officeDocument/2006/relationships/hyperlink" Target="https://www.flickr.com/photos/protocolsnow/3627986216/in/photolist-6wAnUu-drScaU-22WDKsL-hKs8cm-hJ2YfN-hJ3g3e-fiXJJ-fiXHJ-8b9L4E-cWJHd7-98vCPg-Cydm1Q-e74K1t-98vCN6-betCqt-XkKbuJ-hKrhjT-hKsqi4-drSc6q-hKrMdf-27EW63Z-drScoq-drScid-hKrMno-hKrhia-duBFxZ-hJhQW8-9XtAMt-hJgJkB-hJhjsW-hJhrJu-hJhXxp-hJhQhT-4xGQ1U-hJgWdp-hJhrg5-hJhTzL-98vCHF-hJhg89-hJgWKr-hJgLRZ-hJ39Ls-betCSP-hKrhs8-drS2TR-drSc9Q-25gEBNq-77BkJq-2ZJYc-u3U6B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legal-whd.tru.ca/helpdesk/WebObjects/Helpdesk.woa/wo/8.21.0.5.3.19.1.3https:/www.flickr.com/photos/gforsythe/" TargetMode="External"/><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hyperlink" Target="https://creativecommons.org/publicdomain/zero/1.0/" TargetMode="External"/><Relationship Id="rId4" Type="http://schemas.openxmlformats.org/officeDocument/2006/relationships/hyperlink" Target="https://www.flickr.com/photos/gforsythe/6794081182/in/photolist-dt8bup-desGMt-cv7uVU-bU8qna-eStnjy-djiRtQ-bNRkq8-e2TmNH-9y5X8o-nkRDfG-dmb7zb-duX5cM-dtpdxU-9sDqRL-bmnrCJ-adFXNh-bZKEsd-duWqdR-duWuTk-e4roar-dyRiGC-nkRwwm-bPXyzx-bkd3kK-fqjL68-dv31RE-bnQiyp-bV7XAj-Jqf2b4-EZguZY-gudaen-jZnqgm-ofGAcu-duWqoZ-du5MF4-9U3iPS-dMCdTQ-dQf6RJ-do8XvT-abLdgx-9cyjPg-B1Mkoy-udeKD-BNGxc5-e4doAL-udeuv-br32or-uTq59h"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creativecommons.org/licenses/by/2.0/" TargetMode="External"/><Relationship Id="rId4" Type="http://schemas.openxmlformats.org/officeDocument/2006/relationships/hyperlink" Target="https://www.flickr.com/photos/smem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4138491" y="6444382"/>
            <a:ext cx="4046984" cy="351301"/>
          </a:xfrm>
        </p:spPr>
        <p:txBody>
          <a:bodyPr/>
          <a:lstStyle/>
          <a:p>
            <a:r>
              <a:rPr lang="en-US" sz="1010"/>
              <a:t>.</a:t>
            </a:r>
            <a:endParaRPr lang="en-US" sz="1010" dirty="0"/>
          </a:p>
        </p:txBody>
      </p:sp>
      <p:sp>
        <p:nvSpPr>
          <p:cNvPr id="14" name="Rectangle 13"/>
          <p:cNvSpPr/>
          <p:nvPr/>
        </p:nvSpPr>
        <p:spPr>
          <a:xfrm>
            <a:off x="1697106" y="1044232"/>
            <a:ext cx="1672496" cy="2981482"/>
          </a:xfrm>
          <a:prstGeom prst="rect">
            <a:avLst/>
          </a:prstGeom>
          <a:solidFill>
            <a:srgbClr val="5D8C7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15" name="Rectangle 14"/>
          <p:cNvSpPr/>
          <p:nvPr/>
        </p:nvSpPr>
        <p:spPr>
          <a:xfrm>
            <a:off x="3369603" y="1044233"/>
            <a:ext cx="7125293" cy="2981482"/>
          </a:xfrm>
          <a:prstGeom prst="rect">
            <a:avLst/>
          </a:prstGeom>
          <a:solidFill>
            <a:srgbClr val="0019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17" name="Rectangle 16"/>
          <p:cNvSpPr/>
          <p:nvPr/>
        </p:nvSpPr>
        <p:spPr>
          <a:xfrm>
            <a:off x="1697105" y="4063255"/>
            <a:ext cx="8797791" cy="2054360"/>
          </a:xfrm>
          <a:prstGeom prst="rect">
            <a:avLst/>
          </a:prstGeom>
          <a:solidFill>
            <a:srgbClr val="003D5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94" dirty="0">
                <a:solidFill>
                  <a:schemeClr val="bg1"/>
                </a:solidFill>
                <a:latin typeface="Myriad Pro"/>
                <a:cs typeface="Myriad Pro"/>
              </a:rPr>
              <a:t>New Faculty Orientation </a:t>
            </a:r>
            <a:r>
              <a:rPr lang="en-US" sz="2694" dirty="0" smtClean="0">
                <a:solidFill>
                  <a:schemeClr val="bg1"/>
                </a:solidFill>
                <a:latin typeface="Myriad Pro"/>
                <a:cs typeface="Myriad Pro"/>
              </a:rPr>
              <a:t>2018</a:t>
            </a:r>
            <a:endParaRPr lang="en-US" sz="2694" dirty="0">
              <a:solidFill>
                <a:schemeClr val="bg1"/>
              </a:solidFill>
              <a:latin typeface="Myriad Pro"/>
              <a:cs typeface="Myriad Pro"/>
            </a:endParaRPr>
          </a:p>
        </p:txBody>
      </p:sp>
      <p:sp>
        <p:nvSpPr>
          <p:cNvPr id="18" name="TextBox 17"/>
          <p:cNvSpPr txBox="1"/>
          <p:nvPr/>
        </p:nvSpPr>
        <p:spPr>
          <a:xfrm>
            <a:off x="2936937" y="1387330"/>
            <a:ext cx="6318129" cy="1868781"/>
          </a:xfrm>
          <a:prstGeom prst="rect">
            <a:avLst/>
          </a:prstGeom>
          <a:noFill/>
        </p:spPr>
        <p:txBody>
          <a:bodyPr wrap="square" rtlCol="0">
            <a:spAutoFit/>
          </a:bodyPr>
          <a:lstStyle/>
          <a:p>
            <a:pPr algn="ctr">
              <a:spcBef>
                <a:spcPct val="0"/>
              </a:spcBef>
            </a:pPr>
            <a:r>
              <a:rPr lang="en-US" altLang="en-US" sz="3848" b="1" dirty="0" smtClean="0">
                <a:solidFill>
                  <a:schemeClr val="bg1"/>
                </a:solidFill>
                <a:latin typeface="Arial Bold" charset="0"/>
              </a:rPr>
              <a:t>Copyright</a:t>
            </a:r>
            <a:endParaRPr lang="en-US" altLang="en-US" sz="3848" b="1" dirty="0">
              <a:solidFill>
                <a:schemeClr val="bg1"/>
              </a:solidFill>
              <a:latin typeface="Arial Bold" charset="0"/>
            </a:endParaRPr>
          </a:p>
          <a:p>
            <a:pPr algn="ctr">
              <a:spcBef>
                <a:spcPct val="0"/>
              </a:spcBef>
            </a:pPr>
            <a:r>
              <a:rPr lang="en-US" altLang="en-US" sz="3848" b="1" dirty="0">
                <a:solidFill>
                  <a:schemeClr val="bg1"/>
                </a:solidFill>
                <a:latin typeface="Arial Bold" charset="0"/>
              </a:rPr>
              <a:t>Support for the Classroom</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9868" y="0"/>
            <a:ext cx="1962132" cy="992485"/>
          </a:xfrm>
          <a:prstGeom prst="rect">
            <a:avLst/>
          </a:prstGeom>
        </p:spPr>
      </p:pic>
    </p:spTree>
    <p:extLst>
      <p:ext uri="{BB962C8B-B14F-4D97-AF65-F5344CB8AC3E}">
        <p14:creationId xmlns:p14="http://schemas.microsoft.com/office/powerpoint/2010/main" val="207542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382" y="242493"/>
            <a:ext cx="7985486" cy="1325563"/>
          </a:xfrm>
        </p:spPr>
        <p:txBody>
          <a:bodyPr>
            <a:noAutofit/>
          </a:bodyPr>
          <a:lstStyle/>
          <a:p>
            <a:r>
              <a:rPr lang="en-US" altLang="en-US" sz="4600" dirty="0" smtClean="0">
                <a:solidFill>
                  <a:srgbClr val="00A7B4"/>
                </a:solidFill>
                <a:latin typeface="Origo_TRIAL" pitchFamily="2" charset="0"/>
              </a:rPr>
              <a:t>Two</a:t>
            </a:r>
            <a:r>
              <a:rPr lang="en-US" altLang="en-US" sz="4600" dirty="0" smtClean="0">
                <a:solidFill>
                  <a:srgbClr val="00A7B4"/>
                </a:solidFill>
                <a:latin typeface="Modern No. 20" panose="02070704070505020303" pitchFamily="18" charset="0"/>
                <a:cs typeface="Adobe Devanagari" panose="02040503050201020203" pitchFamily="18" charset="0"/>
              </a:rPr>
              <a:t>-</a:t>
            </a:r>
            <a:r>
              <a:rPr lang="en-US" altLang="en-US" sz="4600" dirty="0" smtClean="0">
                <a:solidFill>
                  <a:srgbClr val="00A7B4"/>
                </a:solidFill>
                <a:latin typeface="Origo_TRIAL" pitchFamily="2" charset="0"/>
              </a:rPr>
              <a:t>Part </a:t>
            </a:r>
            <a:r>
              <a:rPr lang="en-US" altLang="en-US" sz="4600" dirty="0">
                <a:solidFill>
                  <a:srgbClr val="00A7B4"/>
                </a:solidFill>
                <a:latin typeface="Origo_TRIAL" pitchFamily="2" charset="0"/>
              </a:rPr>
              <a:t>Test for Fair Dealing:</a:t>
            </a:r>
            <a:endParaRPr lang="en-US" sz="4600" dirty="0">
              <a:solidFill>
                <a:srgbClr val="00A7B4"/>
              </a:solidFill>
              <a:latin typeface="Origo_TRIAL" pitchFamily="2" charset="0"/>
            </a:endParaRPr>
          </a:p>
        </p:txBody>
      </p:sp>
      <p:sp>
        <p:nvSpPr>
          <p:cNvPr id="3" name="Content Placeholder 2"/>
          <p:cNvSpPr>
            <a:spLocks noGrp="1"/>
          </p:cNvSpPr>
          <p:nvPr>
            <p:ph idx="1"/>
          </p:nvPr>
        </p:nvSpPr>
        <p:spPr>
          <a:xfrm>
            <a:off x="2503325" y="1612303"/>
            <a:ext cx="3733800" cy="4442448"/>
          </a:xfrm>
        </p:spPr>
        <p:txBody>
          <a:bodyPr>
            <a:noAutofit/>
          </a:bodyPr>
          <a:lstStyle/>
          <a:p>
            <a:pPr>
              <a:lnSpc>
                <a:spcPct val="150000"/>
              </a:lnSpc>
              <a:spcBef>
                <a:spcPct val="0"/>
              </a:spcBef>
              <a:buNone/>
              <a:defRPr/>
            </a:pPr>
            <a:r>
              <a:rPr lang="en-US" altLang="en-US" sz="1600" b="1" dirty="0">
                <a:latin typeface="Roboto Light" panose="02000000000000000000"/>
              </a:rPr>
              <a:t>Step 1: </a:t>
            </a:r>
            <a:r>
              <a:rPr lang="en-US" altLang="en-US" sz="1600" dirty="0">
                <a:latin typeface="Roboto Light" panose="02000000000000000000"/>
              </a:rPr>
              <a:t>The dealing must be for one of the eight allowable purposes: research, private study, education, parody, satire, criticism, review, or news reporting; and</a:t>
            </a:r>
            <a:endParaRPr lang="en-US" altLang="en-US" sz="1600" b="1" dirty="0">
              <a:latin typeface="Roboto Light" panose="02000000000000000000"/>
            </a:endParaRPr>
          </a:p>
          <a:p>
            <a:pPr>
              <a:lnSpc>
                <a:spcPct val="150000"/>
              </a:lnSpc>
              <a:spcBef>
                <a:spcPct val="0"/>
              </a:spcBef>
              <a:buNone/>
              <a:defRPr/>
            </a:pPr>
            <a:endParaRPr lang="en-US" altLang="en-US" sz="1600" b="1" dirty="0">
              <a:latin typeface="Roboto Light" panose="02000000000000000000"/>
            </a:endParaRPr>
          </a:p>
          <a:p>
            <a:pPr>
              <a:lnSpc>
                <a:spcPct val="150000"/>
              </a:lnSpc>
              <a:spcBef>
                <a:spcPct val="0"/>
              </a:spcBef>
              <a:buNone/>
              <a:defRPr/>
            </a:pPr>
            <a:r>
              <a:rPr lang="en-US" altLang="en-US" sz="1600" b="1" dirty="0">
                <a:latin typeface="Roboto Light" panose="02000000000000000000"/>
              </a:rPr>
              <a:t>Step 2: </a:t>
            </a:r>
            <a:r>
              <a:rPr lang="en-US" altLang="en-US" sz="1600" dirty="0">
                <a:latin typeface="Roboto Light" panose="02000000000000000000"/>
              </a:rPr>
              <a:t>The dealing must be “fair”. The </a:t>
            </a:r>
            <a:r>
              <a:rPr lang="en-US" altLang="en-US" sz="1600" i="1" dirty="0">
                <a:latin typeface="Roboto Light" panose="02000000000000000000"/>
              </a:rPr>
              <a:t>Copyright Act </a:t>
            </a:r>
            <a:r>
              <a:rPr lang="en-US" altLang="en-US" sz="1600" dirty="0">
                <a:latin typeface="Roboto Light" panose="02000000000000000000"/>
              </a:rPr>
              <a:t> does not provide a definition of “fair” and will depend on the facts of each case. The Supreme Court of Canada has set out a series of six factors to assess whether a dealing is </a:t>
            </a:r>
            <a:r>
              <a:rPr lang="en-US" altLang="en-US" sz="1600" dirty="0" smtClean="0">
                <a:latin typeface="Roboto Light" panose="02000000000000000000"/>
              </a:rPr>
              <a:t>fair.</a:t>
            </a:r>
            <a:endParaRPr lang="en-US" altLang="en-US" sz="1600" dirty="0">
              <a:latin typeface="Roboto Light" panose="0200000000000000000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0672" y="1825624"/>
            <a:ext cx="5295411" cy="3971559"/>
          </a:xfrm>
          <a:prstGeom prst="rect">
            <a:avLst/>
          </a:prstGeom>
        </p:spPr>
      </p:pic>
      <p:sp>
        <p:nvSpPr>
          <p:cNvPr id="5" name="TextBox 4"/>
          <p:cNvSpPr txBox="1"/>
          <p:nvPr/>
        </p:nvSpPr>
        <p:spPr>
          <a:xfrm>
            <a:off x="7517211" y="5939335"/>
            <a:ext cx="2822331" cy="230832"/>
          </a:xfrm>
          <a:prstGeom prst="rect">
            <a:avLst/>
          </a:prstGeom>
          <a:noFill/>
        </p:spPr>
        <p:txBody>
          <a:bodyPr wrap="square" rtlCol="0">
            <a:spAutoFit/>
          </a:bodyPr>
          <a:lstStyle/>
          <a:p>
            <a:r>
              <a:rPr lang="en-US" sz="900" dirty="0" smtClean="0">
                <a:hlinkClick r:id="rId4"/>
              </a:rPr>
              <a:t>Giulia Forsythe</a:t>
            </a:r>
            <a:r>
              <a:rPr lang="en-US" sz="900" dirty="0" smtClean="0"/>
              <a:t>. </a:t>
            </a:r>
            <a:r>
              <a:rPr lang="en-US" sz="900" dirty="0" smtClean="0">
                <a:hlinkClick r:id="rId5"/>
              </a:rPr>
              <a:t>Fair dealing</a:t>
            </a:r>
            <a:r>
              <a:rPr lang="en-US" sz="900" dirty="0" smtClean="0"/>
              <a:t>. </a:t>
            </a:r>
            <a:r>
              <a:rPr lang="en-US" sz="900" dirty="0" smtClean="0">
                <a:hlinkClick r:id="rId6"/>
              </a:rPr>
              <a:t>CC BY-NC-SA 2.0 </a:t>
            </a:r>
            <a:r>
              <a:rPr lang="en-US" sz="900" dirty="0" smtClean="0"/>
              <a:t>via Flickr.</a:t>
            </a:r>
            <a:endParaRPr lang="en-US" sz="900" dirty="0"/>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29868" y="0"/>
            <a:ext cx="1962132" cy="992485"/>
          </a:xfrm>
          <a:prstGeom prst="rect">
            <a:avLst/>
          </a:prstGeom>
        </p:spPr>
      </p:pic>
      <p:sp>
        <p:nvSpPr>
          <p:cNvPr id="7" name="Rectangle 6"/>
          <p:cNvSpPr/>
          <p:nvPr/>
        </p:nvSpPr>
        <p:spPr>
          <a:xfrm>
            <a:off x="876976" y="129829"/>
            <a:ext cx="947309" cy="1550893"/>
          </a:xfrm>
          <a:prstGeom prst="rect">
            <a:avLst/>
          </a:prstGeom>
          <a:solidFill>
            <a:srgbClr val="5D8C7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8" name="Rectangle 7"/>
          <p:cNvSpPr/>
          <p:nvPr/>
        </p:nvSpPr>
        <p:spPr>
          <a:xfrm>
            <a:off x="876974" y="1727719"/>
            <a:ext cx="947310" cy="5000454"/>
          </a:xfrm>
          <a:prstGeom prst="rect">
            <a:avLst/>
          </a:prstGeom>
          <a:solidFill>
            <a:srgbClr val="0019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9" name="TextBox 8"/>
          <p:cNvSpPr txBox="1"/>
          <p:nvPr/>
        </p:nvSpPr>
        <p:spPr>
          <a:xfrm rot="16200000">
            <a:off x="-896785" y="3878666"/>
            <a:ext cx="4501697" cy="444185"/>
          </a:xfrm>
          <a:prstGeom prst="rect">
            <a:avLst/>
          </a:prstGeom>
          <a:noFill/>
        </p:spPr>
        <p:txBody>
          <a:bodyPr wrap="square" rtlCol="0">
            <a:spAutoFit/>
          </a:bodyPr>
          <a:lstStyle/>
          <a:p>
            <a:pPr algn="ctr"/>
            <a:r>
              <a:rPr lang="en-US" sz="2309" dirty="0" smtClean="0">
                <a:solidFill>
                  <a:schemeClr val="bg1"/>
                </a:solidFill>
                <a:latin typeface="Myriad Pro"/>
                <a:cs typeface="Myriad Pro"/>
              </a:rPr>
              <a:t>COPYRIGHT</a:t>
            </a:r>
            <a:endParaRPr lang="en-US" sz="2309" dirty="0">
              <a:solidFill>
                <a:schemeClr val="bg1"/>
              </a:solidFill>
              <a:latin typeface="Myriad Pro"/>
              <a:cs typeface="Myriad Pro"/>
            </a:endParaRPr>
          </a:p>
        </p:txBody>
      </p:sp>
    </p:spTree>
    <p:extLst>
      <p:ext uri="{BB962C8B-B14F-4D97-AF65-F5344CB8AC3E}">
        <p14:creationId xmlns:p14="http://schemas.microsoft.com/office/powerpoint/2010/main" val="4137750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546" y="242493"/>
            <a:ext cx="7685078" cy="1325563"/>
          </a:xfrm>
        </p:spPr>
        <p:txBody>
          <a:bodyPr>
            <a:normAutofit/>
          </a:bodyPr>
          <a:lstStyle/>
          <a:p>
            <a:r>
              <a:rPr lang="es-ES_tradnl" sz="5400" dirty="0" err="1" smtClean="0">
                <a:solidFill>
                  <a:srgbClr val="00A7B4"/>
                </a:solidFill>
                <a:latin typeface="Origo_TRIAL" pitchFamily="2" charset="0"/>
              </a:rPr>
              <a:t>Fair</a:t>
            </a:r>
            <a:r>
              <a:rPr lang="es-ES_tradnl" sz="5400" dirty="0" smtClean="0">
                <a:solidFill>
                  <a:srgbClr val="00A7B4"/>
                </a:solidFill>
                <a:latin typeface="Origo_TRIAL" pitchFamily="2" charset="0"/>
              </a:rPr>
              <a:t> </a:t>
            </a:r>
            <a:r>
              <a:rPr lang="es-ES_tradnl" sz="5400" dirty="0" err="1">
                <a:solidFill>
                  <a:srgbClr val="00A7B4"/>
                </a:solidFill>
                <a:latin typeface="Origo_TRIAL" pitchFamily="2" charset="0"/>
              </a:rPr>
              <a:t>Dealing</a:t>
            </a:r>
            <a:endParaRPr lang="en-US" sz="5400" dirty="0">
              <a:solidFill>
                <a:srgbClr val="00A7B4"/>
              </a:solidFill>
              <a:latin typeface="Origo_TRIAL" pitchFamily="2" charset="0"/>
            </a:endParaRPr>
          </a:p>
        </p:txBody>
      </p:sp>
      <p:sp>
        <p:nvSpPr>
          <p:cNvPr id="3" name="Content Placeholder 2"/>
          <p:cNvSpPr>
            <a:spLocks noGrp="1"/>
          </p:cNvSpPr>
          <p:nvPr>
            <p:ph idx="1"/>
          </p:nvPr>
        </p:nvSpPr>
        <p:spPr>
          <a:xfrm>
            <a:off x="8078771" y="1680722"/>
            <a:ext cx="3454137" cy="4918041"/>
          </a:xfrm>
        </p:spPr>
        <p:txBody>
          <a:bodyPr>
            <a:normAutofit fontScale="85000" lnSpcReduction="10000"/>
          </a:bodyPr>
          <a:lstStyle/>
          <a:p>
            <a:pPr marL="0" indent="0">
              <a:lnSpc>
                <a:spcPct val="160000"/>
              </a:lnSpc>
              <a:buNone/>
            </a:pPr>
            <a:r>
              <a:rPr lang="en-US" sz="3100" baseline="30000" dirty="0" smtClean="0">
                <a:solidFill>
                  <a:srgbClr val="000000"/>
                </a:solidFill>
                <a:latin typeface="Roboto Light" panose="02000000000000000000" pitchFamily="2" charset="0"/>
              </a:rPr>
              <a:t>In CCH v. Law Society of Upper Canada, the </a:t>
            </a:r>
            <a:r>
              <a:rPr lang="en-US" sz="3100" baseline="30000" dirty="0">
                <a:solidFill>
                  <a:srgbClr val="000000"/>
                </a:solidFill>
                <a:latin typeface="Roboto Light" panose="02000000000000000000" pitchFamily="2" charset="0"/>
              </a:rPr>
              <a:t>Supreme Court of Canada </a:t>
            </a:r>
            <a:r>
              <a:rPr lang="en-US" sz="3100" baseline="30000" dirty="0" smtClean="0">
                <a:solidFill>
                  <a:srgbClr val="000000"/>
                </a:solidFill>
                <a:latin typeface="Roboto Light" panose="02000000000000000000" pitchFamily="2" charset="0"/>
              </a:rPr>
              <a:t>identified </a:t>
            </a:r>
            <a:r>
              <a:rPr lang="en-US" sz="3100" baseline="30000" dirty="0">
                <a:solidFill>
                  <a:srgbClr val="000000"/>
                </a:solidFill>
                <a:latin typeface="Roboto Light" panose="02000000000000000000" pitchFamily="2" charset="0"/>
              </a:rPr>
              <a:t>six factors that determine fairness</a:t>
            </a:r>
            <a:r>
              <a:rPr lang="en-US" sz="3100" baseline="30000" dirty="0" smtClean="0">
                <a:solidFill>
                  <a:srgbClr val="000000"/>
                </a:solidFill>
                <a:latin typeface="Roboto Light" panose="02000000000000000000" pitchFamily="2" charset="0"/>
              </a:rPr>
              <a:t>:</a:t>
            </a:r>
            <a:endParaRPr lang="en-US" sz="3100" baseline="30000" dirty="0">
              <a:solidFill>
                <a:srgbClr val="000000"/>
              </a:solidFill>
              <a:latin typeface="Roboto Light" panose="02000000000000000000" pitchFamily="2" charset="0"/>
            </a:endParaRPr>
          </a:p>
          <a:p>
            <a:pPr marL="514350" indent="-514350">
              <a:lnSpc>
                <a:spcPct val="120000"/>
              </a:lnSpc>
              <a:spcBef>
                <a:spcPts val="600"/>
              </a:spcBef>
              <a:buSzPct val="75000"/>
              <a:buFont typeface="+mj-lt"/>
              <a:buAutoNum type="arabicPeriod"/>
            </a:pPr>
            <a:r>
              <a:rPr lang="en-US" sz="3100" baseline="30000" dirty="0" smtClean="0">
                <a:solidFill>
                  <a:srgbClr val="000000"/>
                </a:solidFill>
                <a:latin typeface="Roboto Light" panose="02000000000000000000" pitchFamily="2" charset="0"/>
              </a:rPr>
              <a:t>The </a:t>
            </a:r>
            <a:r>
              <a:rPr lang="en-US" sz="3100" baseline="30000" dirty="0">
                <a:solidFill>
                  <a:srgbClr val="000000"/>
                </a:solidFill>
                <a:latin typeface="Roboto Light" panose="02000000000000000000" pitchFamily="2" charset="0"/>
              </a:rPr>
              <a:t>purpose of the dealing</a:t>
            </a:r>
          </a:p>
          <a:p>
            <a:pPr marL="514350" indent="-514350">
              <a:lnSpc>
                <a:spcPct val="120000"/>
              </a:lnSpc>
              <a:spcBef>
                <a:spcPts val="600"/>
              </a:spcBef>
              <a:buSzPct val="75000"/>
              <a:buFont typeface="+mj-lt"/>
              <a:buAutoNum type="arabicPeriod"/>
            </a:pPr>
            <a:r>
              <a:rPr lang="en-US" sz="3100" baseline="30000" dirty="0">
                <a:solidFill>
                  <a:srgbClr val="000000"/>
                </a:solidFill>
                <a:latin typeface="Roboto Light" panose="02000000000000000000" pitchFamily="2" charset="0"/>
              </a:rPr>
              <a:t>The character of the dealing</a:t>
            </a:r>
          </a:p>
          <a:p>
            <a:pPr marL="514350" indent="-514350">
              <a:lnSpc>
                <a:spcPct val="120000"/>
              </a:lnSpc>
              <a:spcBef>
                <a:spcPts val="600"/>
              </a:spcBef>
              <a:buSzPct val="75000"/>
              <a:buFont typeface="+mj-lt"/>
              <a:buAutoNum type="arabicPeriod"/>
            </a:pPr>
            <a:r>
              <a:rPr lang="en-US" sz="3100" baseline="30000" dirty="0">
                <a:solidFill>
                  <a:srgbClr val="000000"/>
                </a:solidFill>
                <a:latin typeface="Roboto Light" panose="02000000000000000000" pitchFamily="2" charset="0"/>
              </a:rPr>
              <a:t>The amount of the dealing</a:t>
            </a:r>
          </a:p>
          <a:p>
            <a:pPr marL="514350" indent="-514350">
              <a:lnSpc>
                <a:spcPct val="120000"/>
              </a:lnSpc>
              <a:spcBef>
                <a:spcPts val="600"/>
              </a:spcBef>
              <a:buSzPct val="75000"/>
              <a:buFont typeface="+mj-lt"/>
              <a:buAutoNum type="arabicPeriod"/>
            </a:pPr>
            <a:r>
              <a:rPr lang="en-US" sz="3100" baseline="30000" dirty="0">
                <a:solidFill>
                  <a:srgbClr val="000000"/>
                </a:solidFill>
                <a:latin typeface="Roboto Light" panose="02000000000000000000" pitchFamily="2" charset="0"/>
              </a:rPr>
              <a:t>The nature of the work</a:t>
            </a:r>
          </a:p>
          <a:p>
            <a:pPr marL="514350" indent="-514350">
              <a:lnSpc>
                <a:spcPct val="120000"/>
              </a:lnSpc>
              <a:spcBef>
                <a:spcPts val="600"/>
              </a:spcBef>
              <a:buSzPct val="75000"/>
              <a:buFont typeface="+mj-lt"/>
              <a:buAutoNum type="arabicPeriod"/>
            </a:pPr>
            <a:r>
              <a:rPr lang="en-US" sz="3100" baseline="30000" dirty="0">
                <a:solidFill>
                  <a:srgbClr val="000000"/>
                </a:solidFill>
                <a:latin typeface="Roboto Light" panose="02000000000000000000" pitchFamily="2" charset="0"/>
              </a:rPr>
              <a:t>Available alternatives to the dealing</a:t>
            </a:r>
          </a:p>
          <a:p>
            <a:pPr marL="514350" indent="-514350">
              <a:lnSpc>
                <a:spcPct val="120000"/>
              </a:lnSpc>
              <a:spcBef>
                <a:spcPts val="600"/>
              </a:spcBef>
              <a:buSzPct val="75000"/>
              <a:buFont typeface="+mj-lt"/>
              <a:buAutoNum type="arabicPeriod"/>
            </a:pPr>
            <a:r>
              <a:rPr lang="en-US" sz="3100" baseline="30000" dirty="0">
                <a:solidFill>
                  <a:srgbClr val="000000"/>
                </a:solidFill>
                <a:latin typeface="Roboto Light" panose="02000000000000000000" pitchFamily="2" charset="0"/>
              </a:rPr>
              <a:t>The effect of the dealing on the </a:t>
            </a:r>
            <a:r>
              <a:rPr lang="en-US" sz="3100" baseline="30000" dirty="0" smtClean="0">
                <a:solidFill>
                  <a:srgbClr val="000000"/>
                </a:solidFill>
                <a:latin typeface="Roboto Light" panose="02000000000000000000" pitchFamily="2" charset="0"/>
              </a:rPr>
              <a:t>work</a:t>
            </a:r>
            <a:endParaRPr lang="en-US" sz="31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546" y="1727719"/>
            <a:ext cx="5490929" cy="3509047"/>
          </a:xfrm>
          <a:prstGeom prst="rect">
            <a:avLst/>
          </a:prstGeom>
        </p:spPr>
      </p:pic>
      <p:sp>
        <p:nvSpPr>
          <p:cNvPr id="5" name="TextBox 4"/>
          <p:cNvSpPr txBox="1"/>
          <p:nvPr/>
        </p:nvSpPr>
        <p:spPr>
          <a:xfrm>
            <a:off x="3992814" y="5396429"/>
            <a:ext cx="2142392" cy="230832"/>
          </a:xfrm>
          <a:prstGeom prst="rect">
            <a:avLst/>
          </a:prstGeom>
          <a:noFill/>
        </p:spPr>
        <p:txBody>
          <a:bodyPr wrap="square" rtlCol="0">
            <a:spAutoFit/>
          </a:bodyPr>
          <a:lstStyle/>
          <a:p>
            <a:r>
              <a:rPr lang="en-US" sz="900" b="1" u="sng" dirty="0">
                <a:hlinkClick r:id="rId4" tooltip="Go to Jamie McCaffrey's photostream"/>
              </a:rPr>
              <a:t>Jamie </a:t>
            </a:r>
            <a:r>
              <a:rPr lang="en-US" sz="900" b="1" u="sng" dirty="0" smtClean="0">
                <a:hlinkClick r:id="rId4" tooltip="Go to Jamie McCaffrey's photostream"/>
              </a:rPr>
              <a:t>McCaffrey</a:t>
            </a:r>
            <a:r>
              <a:rPr lang="en-US" sz="900" b="1" u="sng" dirty="0" smtClean="0"/>
              <a:t> </a:t>
            </a:r>
            <a:r>
              <a:rPr lang="en-US" sz="900" b="1" u="sng" dirty="0" smtClean="0">
                <a:hlinkClick r:id="rId5"/>
              </a:rPr>
              <a:t>The Nine</a:t>
            </a:r>
            <a:r>
              <a:rPr lang="en-US" sz="900" b="1" u="sng" dirty="0" smtClean="0"/>
              <a:t>. CC BY-NC 2.0</a:t>
            </a:r>
            <a:endParaRPr lang="en-US" dirty="0"/>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29868" y="0"/>
            <a:ext cx="1962132" cy="992485"/>
          </a:xfrm>
          <a:prstGeom prst="rect">
            <a:avLst/>
          </a:prstGeom>
        </p:spPr>
      </p:pic>
      <p:sp>
        <p:nvSpPr>
          <p:cNvPr id="7" name="Rectangle 6"/>
          <p:cNvSpPr/>
          <p:nvPr/>
        </p:nvSpPr>
        <p:spPr>
          <a:xfrm>
            <a:off x="876976" y="129829"/>
            <a:ext cx="947309" cy="1550893"/>
          </a:xfrm>
          <a:prstGeom prst="rect">
            <a:avLst/>
          </a:prstGeom>
          <a:solidFill>
            <a:srgbClr val="5D8C7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8" name="Rectangle 7"/>
          <p:cNvSpPr/>
          <p:nvPr/>
        </p:nvSpPr>
        <p:spPr>
          <a:xfrm>
            <a:off x="876974" y="1727719"/>
            <a:ext cx="947310" cy="5000454"/>
          </a:xfrm>
          <a:prstGeom prst="rect">
            <a:avLst/>
          </a:prstGeom>
          <a:solidFill>
            <a:srgbClr val="0019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9" name="TextBox 8"/>
          <p:cNvSpPr txBox="1"/>
          <p:nvPr/>
        </p:nvSpPr>
        <p:spPr>
          <a:xfrm rot="16200000">
            <a:off x="-896785" y="3878666"/>
            <a:ext cx="4501697" cy="444185"/>
          </a:xfrm>
          <a:prstGeom prst="rect">
            <a:avLst/>
          </a:prstGeom>
          <a:noFill/>
        </p:spPr>
        <p:txBody>
          <a:bodyPr wrap="square" rtlCol="0">
            <a:spAutoFit/>
          </a:bodyPr>
          <a:lstStyle/>
          <a:p>
            <a:pPr algn="ctr"/>
            <a:r>
              <a:rPr lang="en-US" sz="2309" dirty="0" smtClean="0">
                <a:solidFill>
                  <a:schemeClr val="bg1"/>
                </a:solidFill>
                <a:latin typeface="Myriad Pro"/>
                <a:cs typeface="Myriad Pro"/>
              </a:rPr>
              <a:t>COPYRIGHT</a:t>
            </a:r>
            <a:endParaRPr lang="en-US" sz="2309" dirty="0">
              <a:solidFill>
                <a:schemeClr val="bg1"/>
              </a:solidFill>
              <a:latin typeface="Myriad Pro"/>
              <a:cs typeface="Myriad Pro"/>
            </a:endParaRPr>
          </a:p>
        </p:txBody>
      </p:sp>
    </p:spTree>
    <p:extLst>
      <p:ext uri="{BB962C8B-B14F-4D97-AF65-F5344CB8AC3E}">
        <p14:creationId xmlns:p14="http://schemas.microsoft.com/office/powerpoint/2010/main" val="4055635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49477" y="1143257"/>
            <a:ext cx="9110815" cy="539496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9868" y="0"/>
            <a:ext cx="1962132" cy="992485"/>
          </a:xfrm>
          <a:prstGeom prst="rect">
            <a:avLst/>
          </a:prstGeom>
        </p:spPr>
      </p:pic>
      <p:sp>
        <p:nvSpPr>
          <p:cNvPr id="4" name="Rectangle 3"/>
          <p:cNvSpPr/>
          <p:nvPr/>
        </p:nvSpPr>
        <p:spPr>
          <a:xfrm>
            <a:off x="876976" y="129829"/>
            <a:ext cx="947309" cy="1550893"/>
          </a:xfrm>
          <a:prstGeom prst="rect">
            <a:avLst/>
          </a:prstGeom>
          <a:solidFill>
            <a:srgbClr val="5D8C7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5" name="Rectangle 4"/>
          <p:cNvSpPr/>
          <p:nvPr/>
        </p:nvSpPr>
        <p:spPr>
          <a:xfrm>
            <a:off x="876974" y="1727719"/>
            <a:ext cx="947310" cy="5000454"/>
          </a:xfrm>
          <a:prstGeom prst="rect">
            <a:avLst/>
          </a:prstGeom>
          <a:solidFill>
            <a:srgbClr val="0019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6" name="TextBox 5"/>
          <p:cNvSpPr txBox="1"/>
          <p:nvPr/>
        </p:nvSpPr>
        <p:spPr>
          <a:xfrm rot="16200000">
            <a:off x="-896785" y="3878666"/>
            <a:ext cx="4501697" cy="444185"/>
          </a:xfrm>
          <a:prstGeom prst="rect">
            <a:avLst/>
          </a:prstGeom>
          <a:noFill/>
        </p:spPr>
        <p:txBody>
          <a:bodyPr wrap="square" rtlCol="0">
            <a:spAutoFit/>
          </a:bodyPr>
          <a:lstStyle/>
          <a:p>
            <a:pPr algn="ctr"/>
            <a:r>
              <a:rPr lang="en-US" sz="2309" dirty="0" smtClean="0">
                <a:solidFill>
                  <a:schemeClr val="bg1"/>
                </a:solidFill>
                <a:latin typeface="Myriad Pro"/>
                <a:cs typeface="Myriad Pro"/>
              </a:rPr>
              <a:t>COPYRIGHT</a:t>
            </a:r>
            <a:endParaRPr lang="en-US" sz="2309" dirty="0">
              <a:solidFill>
                <a:schemeClr val="bg1"/>
              </a:solidFill>
              <a:latin typeface="Myriad Pro"/>
              <a:cs typeface="Myriad Pro"/>
            </a:endParaRPr>
          </a:p>
        </p:txBody>
      </p:sp>
    </p:spTree>
    <p:extLst>
      <p:ext uri="{BB962C8B-B14F-4D97-AF65-F5344CB8AC3E}">
        <p14:creationId xmlns:p14="http://schemas.microsoft.com/office/powerpoint/2010/main" val="3534309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512" y="292673"/>
            <a:ext cx="7618447" cy="1325563"/>
          </a:xfrm>
        </p:spPr>
        <p:txBody>
          <a:bodyPr>
            <a:noAutofit/>
          </a:bodyPr>
          <a:lstStyle/>
          <a:p>
            <a:r>
              <a:rPr lang="en-US" altLang="en-US" sz="5400" dirty="0" smtClean="0">
                <a:solidFill>
                  <a:srgbClr val="00A7B4"/>
                </a:solidFill>
                <a:latin typeface="Origo_TRIAL" pitchFamily="2" charset="0"/>
              </a:rPr>
              <a:t>TRU </a:t>
            </a:r>
            <a:r>
              <a:rPr lang="en-US" altLang="en-US" sz="5400" dirty="0">
                <a:solidFill>
                  <a:srgbClr val="00A7B4"/>
                </a:solidFill>
                <a:latin typeface="Origo_TRIAL" pitchFamily="2" charset="0"/>
              </a:rPr>
              <a:t>Fair Dealing Policy</a:t>
            </a:r>
            <a:endParaRPr lang="en-US" sz="5400" dirty="0">
              <a:solidFill>
                <a:srgbClr val="00A7B4"/>
              </a:solidFill>
              <a:latin typeface="Origo_TRIAL" pitchFamily="2" charset="0"/>
            </a:endParaRPr>
          </a:p>
        </p:txBody>
      </p:sp>
      <p:sp>
        <p:nvSpPr>
          <p:cNvPr id="3" name="Content Placeholder 2"/>
          <p:cNvSpPr>
            <a:spLocks noGrp="1"/>
          </p:cNvSpPr>
          <p:nvPr>
            <p:ph idx="1"/>
          </p:nvPr>
        </p:nvSpPr>
        <p:spPr>
          <a:xfrm>
            <a:off x="2348513" y="1721773"/>
            <a:ext cx="3567207" cy="5006400"/>
          </a:xfrm>
        </p:spPr>
        <p:txBody>
          <a:bodyPr>
            <a:normAutofit fontScale="25000" lnSpcReduction="20000"/>
          </a:bodyPr>
          <a:lstStyle/>
          <a:p>
            <a:pPr marL="0" lvl="0" indent="0">
              <a:lnSpc>
                <a:spcPct val="170000"/>
              </a:lnSpc>
              <a:spcBef>
                <a:spcPct val="0"/>
              </a:spcBef>
              <a:buNone/>
            </a:pPr>
            <a:r>
              <a:rPr lang="en-US" altLang="en-US" sz="6400" dirty="0" smtClean="0">
                <a:solidFill>
                  <a:prstClr val="black"/>
                </a:solidFill>
                <a:latin typeface="Roboto Light" panose="02000000000000000000"/>
              </a:rPr>
              <a:t>Short </a:t>
            </a:r>
            <a:r>
              <a:rPr lang="en-US" altLang="en-US" sz="6400" dirty="0">
                <a:solidFill>
                  <a:prstClr val="black"/>
                </a:solidFill>
                <a:latin typeface="Roboto Light" panose="02000000000000000000"/>
              </a:rPr>
              <a:t>excerpt is defined as follows</a:t>
            </a:r>
            <a:r>
              <a:rPr lang="en-US" altLang="en-US" sz="6400" dirty="0" smtClean="0">
                <a:solidFill>
                  <a:prstClr val="black"/>
                </a:solidFill>
                <a:latin typeface="Roboto Light" panose="02000000000000000000"/>
              </a:rPr>
              <a:t>:</a:t>
            </a:r>
          </a:p>
          <a:p>
            <a:pPr marL="285750" indent="-285750">
              <a:lnSpc>
                <a:spcPct val="120000"/>
              </a:lnSpc>
              <a:spcBef>
                <a:spcPts val="600"/>
              </a:spcBef>
            </a:pPr>
            <a:r>
              <a:rPr lang="en-US" sz="6400" dirty="0" smtClean="0">
                <a:solidFill>
                  <a:prstClr val="black"/>
                </a:solidFill>
                <a:latin typeface="Roboto Light" panose="02000000000000000000"/>
                <a:cs typeface="Arial" panose="020B0604020202020204" pitchFamily="34" charset="0"/>
              </a:rPr>
              <a:t>Up </a:t>
            </a:r>
            <a:r>
              <a:rPr lang="en-US" sz="6400" dirty="0">
                <a:solidFill>
                  <a:prstClr val="black"/>
                </a:solidFill>
                <a:latin typeface="Roboto Light" panose="02000000000000000000"/>
                <a:cs typeface="Arial" panose="020B0604020202020204" pitchFamily="34" charset="0"/>
              </a:rPr>
              <a:t>to 10% of a “work” or one chapter (whichever is greater</a:t>
            </a:r>
            <a:r>
              <a:rPr lang="en-US" sz="6400" dirty="0" smtClean="0">
                <a:solidFill>
                  <a:prstClr val="black"/>
                </a:solidFill>
                <a:latin typeface="Roboto Light" panose="02000000000000000000"/>
                <a:cs typeface="Arial" panose="020B0604020202020204" pitchFamily="34" charset="0"/>
              </a:rPr>
              <a:t>)</a:t>
            </a:r>
            <a:endParaRPr lang="en-CA" sz="6400" dirty="0">
              <a:solidFill>
                <a:prstClr val="black"/>
              </a:solidFill>
              <a:latin typeface="Roboto Light" panose="02000000000000000000"/>
              <a:cs typeface="Arial" panose="020B0604020202020204" pitchFamily="34" charset="0"/>
            </a:endParaRPr>
          </a:p>
          <a:p>
            <a:pPr marL="285750" indent="-285750">
              <a:lnSpc>
                <a:spcPct val="120000"/>
              </a:lnSpc>
              <a:spcBef>
                <a:spcPts val="600"/>
              </a:spcBef>
            </a:pPr>
            <a:r>
              <a:rPr lang="en-US" sz="6400" dirty="0">
                <a:solidFill>
                  <a:prstClr val="black"/>
                </a:solidFill>
                <a:latin typeface="Roboto Light" panose="02000000000000000000"/>
                <a:cs typeface="Arial" panose="020B0604020202020204" pitchFamily="34" charset="0"/>
              </a:rPr>
              <a:t>One article from a </a:t>
            </a:r>
            <a:r>
              <a:rPr lang="en-US" sz="6400" dirty="0" smtClean="0">
                <a:solidFill>
                  <a:prstClr val="black"/>
                </a:solidFill>
                <a:latin typeface="Roboto Light" panose="02000000000000000000"/>
                <a:cs typeface="Arial" panose="020B0604020202020204" pitchFamily="34" charset="0"/>
              </a:rPr>
              <a:t>periodical</a:t>
            </a:r>
            <a:endParaRPr lang="en-CA" sz="6400" dirty="0">
              <a:solidFill>
                <a:prstClr val="black"/>
              </a:solidFill>
              <a:latin typeface="Roboto Light" panose="02000000000000000000"/>
              <a:cs typeface="Arial" panose="020B0604020202020204" pitchFamily="34" charset="0"/>
            </a:endParaRPr>
          </a:p>
          <a:p>
            <a:pPr marL="285750" indent="-285750">
              <a:lnSpc>
                <a:spcPct val="120000"/>
              </a:lnSpc>
              <a:spcBef>
                <a:spcPts val="600"/>
              </a:spcBef>
            </a:pPr>
            <a:r>
              <a:rPr lang="en-US" sz="6400" dirty="0">
                <a:solidFill>
                  <a:prstClr val="black"/>
                </a:solidFill>
                <a:latin typeface="Roboto Light" panose="02000000000000000000"/>
                <a:cs typeface="Arial" panose="020B0604020202020204" pitchFamily="34" charset="0"/>
              </a:rPr>
              <a:t>A single newspaper article </a:t>
            </a:r>
            <a:endParaRPr lang="en-CA" sz="6400" dirty="0">
              <a:solidFill>
                <a:prstClr val="black"/>
              </a:solidFill>
              <a:latin typeface="Roboto Light" panose="02000000000000000000"/>
              <a:cs typeface="Arial" panose="020B0604020202020204" pitchFamily="34" charset="0"/>
            </a:endParaRPr>
          </a:p>
          <a:p>
            <a:pPr marL="285750" indent="-285750">
              <a:lnSpc>
                <a:spcPct val="120000"/>
              </a:lnSpc>
              <a:spcBef>
                <a:spcPts val="600"/>
              </a:spcBef>
            </a:pPr>
            <a:r>
              <a:rPr lang="en-US" sz="6400" dirty="0">
                <a:solidFill>
                  <a:prstClr val="black"/>
                </a:solidFill>
                <a:latin typeface="Roboto Light" panose="02000000000000000000"/>
                <a:cs typeface="Arial" panose="020B0604020202020204" pitchFamily="34" charset="0"/>
              </a:rPr>
              <a:t>An entire entry from an encyclopedia, annotated bibliography, dictionary or similar reference work</a:t>
            </a:r>
            <a:r>
              <a:rPr lang="en-US" sz="6400" dirty="0" smtClean="0">
                <a:solidFill>
                  <a:prstClr val="black"/>
                </a:solidFill>
                <a:latin typeface="Roboto Light" panose="02000000000000000000"/>
                <a:cs typeface="Arial" panose="020B0604020202020204" pitchFamily="34" charset="0"/>
              </a:rPr>
              <a:t>.</a:t>
            </a:r>
            <a:endParaRPr lang="en-CA" sz="6400" dirty="0">
              <a:solidFill>
                <a:prstClr val="black"/>
              </a:solidFill>
              <a:latin typeface="Roboto Light" panose="02000000000000000000"/>
              <a:cs typeface="Arial" panose="020B0604020202020204" pitchFamily="34" charset="0"/>
            </a:endParaRPr>
          </a:p>
          <a:p>
            <a:pPr marL="285750" indent="-285750">
              <a:lnSpc>
                <a:spcPct val="120000"/>
              </a:lnSpc>
              <a:spcBef>
                <a:spcPts val="600"/>
              </a:spcBef>
            </a:pPr>
            <a:r>
              <a:rPr lang="en-US" altLang="en-US" sz="6400" dirty="0">
                <a:solidFill>
                  <a:prstClr val="black"/>
                </a:solidFill>
                <a:latin typeface="Roboto Light" panose="02000000000000000000"/>
              </a:rPr>
              <a:t> An entire artistic work from a copyright – protected work containing other artistic </a:t>
            </a:r>
            <a:r>
              <a:rPr lang="en-US" altLang="en-US" sz="6400" dirty="0" smtClean="0">
                <a:solidFill>
                  <a:prstClr val="black"/>
                </a:solidFill>
                <a:latin typeface="Roboto Light" panose="02000000000000000000"/>
              </a:rPr>
              <a:t>works</a:t>
            </a:r>
            <a:endParaRPr lang="en-US" altLang="en-US" sz="6400" dirty="0">
              <a:solidFill>
                <a:prstClr val="black"/>
              </a:solidFill>
              <a:latin typeface="Roboto Light" panose="02000000000000000000"/>
            </a:endParaRPr>
          </a:p>
          <a:p>
            <a:pPr marL="285750" indent="-285750">
              <a:lnSpc>
                <a:spcPct val="120000"/>
              </a:lnSpc>
              <a:spcBef>
                <a:spcPts val="600"/>
              </a:spcBef>
            </a:pPr>
            <a:r>
              <a:rPr lang="en-US" altLang="en-US" sz="6400" dirty="0">
                <a:solidFill>
                  <a:prstClr val="black"/>
                </a:solidFill>
                <a:latin typeface="Roboto Light" panose="02000000000000000000"/>
              </a:rPr>
              <a:t>An entire single poem or musical score from a copyright – protected work containing other poems or musical scores</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5487" y="1721773"/>
            <a:ext cx="5545014" cy="4158761"/>
          </a:xfrm>
          <a:prstGeom prst="rect">
            <a:avLst/>
          </a:prstGeom>
        </p:spPr>
      </p:pic>
      <p:sp>
        <p:nvSpPr>
          <p:cNvPr id="6" name="TextBox 5"/>
          <p:cNvSpPr txBox="1"/>
          <p:nvPr/>
        </p:nvSpPr>
        <p:spPr>
          <a:xfrm>
            <a:off x="6007305" y="5880534"/>
            <a:ext cx="5741377" cy="230832"/>
          </a:xfrm>
          <a:prstGeom prst="rect">
            <a:avLst/>
          </a:prstGeom>
          <a:noFill/>
        </p:spPr>
        <p:txBody>
          <a:bodyPr wrap="square" rtlCol="0">
            <a:spAutoFit/>
          </a:bodyPr>
          <a:lstStyle/>
          <a:p>
            <a:r>
              <a:rPr lang="en-US" sz="900" dirty="0">
                <a:hlinkClick r:id="rId4"/>
              </a:rPr>
              <a:t>Giulia Forsythe</a:t>
            </a:r>
            <a:r>
              <a:rPr lang="en-US" sz="900" dirty="0"/>
              <a:t>. </a:t>
            </a:r>
            <a:r>
              <a:rPr lang="en-US" sz="900" dirty="0" smtClean="0">
                <a:hlinkClick r:id="rId5"/>
              </a:rPr>
              <a:t>The scope of fair dealing and its application to educational institutions</a:t>
            </a:r>
            <a:r>
              <a:rPr lang="en-US" sz="900" dirty="0" smtClean="0"/>
              <a:t>. </a:t>
            </a:r>
            <a:r>
              <a:rPr lang="en-US" sz="900" dirty="0" smtClean="0">
                <a:hlinkClick r:id="rId6"/>
              </a:rPr>
              <a:t>CC0 1.0</a:t>
            </a:r>
            <a:r>
              <a:rPr lang="en-US" sz="900" dirty="0" smtClean="0"/>
              <a:t> Public domain via Flickr.</a:t>
            </a:r>
            <a:endParaRPr lang="en-US" sz="900" dirty="0"/>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29868" y="0"/>
            <a:ext cx="1962132" cy="992485"/>
          </a:xfrm>
          <a:prstGeom prst="rect">
            <a:avLst/>
          </a:prstGeom>
        </p:spPr>
      </p:pic>
      <p:sp>
        <p:nvSpPr>
          <p:cNvPr id="8" name="Rectangle 7"/>
          <p:cNvSpPr/>
          <p:nvPr/>
        </p:nvSpPr>
        <p:spPr>
          <a:xfrm>
            <a:off x="876976" y="129829"/>
            <a:ext cx="947309" cy="1550893"/>
          </a:xfrm>
          <a:prstGeom prst="rect">
            <a:avLst/>
          </a:prstGeom>
          <a:solidFill>
            <a:srgbClr val="5D8C7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9" name="Rectangle 8"/>
          <p:cNvSpPr/>
          <p:nvPr/>
        </p:nvSpPr>
        <p:spPr>
          <a:xfrm>
            <a:off x="876974" y="1727719"/>
            <a:ext cx="947310" cy="5000454"/>
          </a:xfrm>
          <a:prstGeom prst="rect">
            <a:avLst/>
          </a:prstGeom>
          <a:solidFill>
            <a:srgbClr val="0019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10" name="TextBox 9"/>
          <p:cNvSpPr txBox="1"/>
          <p:nvPr/>
        </p:nvSpPr>
        <p:spPr>
          <a:xfrm rot="16200000">
            <a:off x="-896785" y="3878666"/>
            <a:ext cx="4501697" cy="444185"/>
          </a:xfrm>
          <a:prstGeom prst="rect">
            <a:avLst/>
          </a:prstGeom>
          <a:noFill/>
        </p:spPr>
        <p:txBody>
          <a:bodyPr wrap="square" rtlCol="0">
            <a:spAutoFit/>
          </a:bodyPr>
          <a:lstStyle/>
          <a:p>
            <a:pPr algn="ctr"/>
            <a:r>
              <a:rPr lang="en-US" sz="2309" dirty="0" smtClean="0">
                <a:solidFill>
                  <a:schemeClr val="bg1"/>
                </a:solidFill>
                <a:latin typeface="Myriad Pro"/>
                <a:cs typeface="Myriad Pro"/>
              </a:rPr>
              <a:t>COPYRIGHT</a:t>
            </a:r>
            <a:endParaRPr lang="en-US" sz="2309" dirty="0">
              <a:solidFill>
                <a:schemeClr val="bg1"/>
              </a:solidFill>
              <a:latin typeface="Myriad Pro"/>
              <a:cs typeface="Myriad Pro"/>
            </a:endParaRPr>
          </a:p>
        </p:txBody>
      </p:sp>
    </p:spTree>
    <p:extLst>
      <p:ext uri="{BB962C8B-B14F-4D97-AF65-F5344CB8AC3E}">
        <p14:creationId xmlns:p14="http://schemas.microsoft.com/office/powerpoint/2010/main" val="3554624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0377" y="458233"/>
            <a:ext cx="7664777" cy="1325563"/>
          </a:xfrm>
        </p:spPr>
        <p:txBody>
          <a:bodyPr>
            <a:noAutofit/>
          </a:bodyPr>
          <a:lstStyle/>
          <a:p>
            <a:r>
              <a:rPr lang="es-ES_tradnl" sz="5400" dirty="0" err="1">
                <a:solidFill>
                  <a:srgbClr val="00A7B4"/>
                </a:solidFill>
                <a:latin typeface="Origo_TRIAL" pitchFamily="2" charset="0"/>
              </a:rPr>
              <a:t>Obtaining</a:t>
            </a:r>
            <a:r>
              <a:rPr lang="es-ES_tradnl" sz="5400" dirty="0">
                <a:solidFill>
                  <a:srgbClr val="00A7B4"/>
                </a:solidFill>
                <a:latin typeface="Origo_TRIAL" pitchFamily="2" charset="0"/>
              </a:rPr>
              <a:t> </a:t>
            </a:r>
            <a:r>
              <a:rPr lang="es-ES_tradnl" sz="5400" dirty="0" err="1">
                <a:solidFill>
                  <a:srgbClr val="00A7B4"/>
                </a:solidFill>
                <a:latin typeface="Origo_TRIAL" pitchFamily="2" charset="0"/>
              </a:rPr>
              <a:t>Permissions</a:t>
            </a:r>
            <a:r>
              <a:rPr lang="es-ES_tradnl" sz="5400" dirty="0">
                <a:solidFill>
                  <a:srgbClr val="00A7B4"/>
                </a:solidFill>
                <a:latin typeface="Origo_TRIAL" pitchFamily="2" charset="0"/>
              </a:rPr>
              <a:t> and </a:t>
            </a:r>
            <a:r>
              <a:rPr lang="es-ES_tradnl" sz="5400" dirty="0" err="1">
                <a:solidFill>
                  <a:srgbClr val="00A7B4"/>
                </a:solidFill>
                <a:latin typeface="Origo_TRIAL" pitchFamily="2" charset="0"/>
              </a:rPr>
              <a:t>Licenses</a:t>
            </a:r>
            <a:endParaRPr lang="en-US" sz="5400" dirty="0">
              <a:solidFill>
                <a:srgbClr val="00A7B4"/>
              </a:solidFill>
              <a:latin typeface="Origo_TRIAL" pitchFamily="2" charset="0"/>
            </a:endParaRPr>
          </a:p>
        </p:txBody>
      </p:sp>
      <p:sp>
        <p:nvSpPr>
          <p:cNvPr id="3" name="Content Placeholder 2"/>
          <p:cNvSpPr>
            <a:spLocks noGrp="1"/>
          </p:cNvSpPr>
          <p:nvPr>
            <p:ph idx="1"/>
          </p:nvPr>
        </p:nvSpPr>
        <p:spPr>
          <a:xfrm>
            <a:off x="7758259" y="1684461"/>
            <a:ext cx="3817855" cy="4376974"/>
          </a:xfrm>
        </p:spPr>
        <p:txBody>
          <a:bodyPr>
            <a:normAutofit fontScale="92500" lnSpcReduction="20000"/>
          </a:bodyPr>
          <a:lstStyle/>
          <a:p>
            <a:pPr marL="0" indent="0">
              <a:lnSpc>
                <a:spcPct val="120000"/>
              </a:lnSpc>
              <a:spcBef>
                <a:spcPts val="600"/>
              </a:spcBef>
              <a:buNone/>
            </a:pPr>
            <a:r>
              <a:rPr lang="en-US" dirty="0" smtClean="0"/>
              <a:t>Does </a:t>
            </a:r>
            <a:r>
              <a:rPr lang="en-US" dirty="0"/>
              <a:t>your intended use of </a:t>
            </a:r>
            <a:r>
              <a:rPr lang="en-US" dirty="0" smtClean="0"/>
              <a:t>a copyright-protected work fall </a:t>
            </a:r>
            <a:r>
              <a:rPr lang="en-US" dirty="0"/>
              <a:t>outside the terms of a </a:t>
            </a:r>
            <a:r>
              <a:rPr lang="en-US" dirty="0" smtClean="0"/>
              <a:t>license, </a:t>
            </a:r>
            <a:r>
              <a:rPr lang="en-US" dirty="0"/>
              <a:t>fair dealing or another exception to copyright</a:t>
            </a:r>
            <a:r>
              <a:rPr lang="en-US" dirty="0" smtClean="0"/>
              <a:t>?</a:t>
            </a:r>
          </a:p>
          <a:p>
            <a:pPr marL="0" indent="0">
              <a:lnSpc>
                <a:spcPct val="120000"/>
              </a:lnSpc>
              <a:spcBef>
                <a:spcPts val="600"/>
              </a:spcBef>
              <a:buNone/>
            </a:pPr>
            <a:endParaRPr lang="en-US" dirty="0" smtClean="0"/>
          </a:p>
          <a:p>
            <a:pPr marL="0" indent="0">
              <a:lnSpc>
                <a:spcPct val="120000"/>
              </a:lnSpc>
              <a:spcBef>
                <a:spcPts val="600"/>
              </a:spcBef>
              <a:buNone/>
            </a:pPr>
            <a:r>
              <a:rPr lang="en-US" dirty="0" smtClean="0"/>
              <a:t>- You’ll need documented permission, or a license, to use it.</a:t>
            </a:r>
          </a:p>
          <a:p>
            <a:pPr marL="0" indent="0">
              <a:lnSpc>
                <a:spcPct val="150000"/>
              </a:lnSpc>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711" y="2194899"/>
            <a:ext cx="4995121" cy="3356097"/>
          </a:xfrm>
          <a:prstGeom prst="rect">
            <a:avLst/>
          </a:prstGeom>
        </p:spPr>
      </p:pic>
      <p:sp>
        <p:nvSpPr>
          <p:cNvPr id="5" name="TextBox 4"/>
          <p:cNvSpPr txBox="1"/>
          <p:nvPr/>
        </p:nvSpPr>
        <p:spPr>
          <a:xfrm>
            <a:off x="3772954" y="5830603"/>
            <a:ext cx="2161044" cy="230832"/>
          </a:xfrm>
          <a:prstGeom prst="rect">
            <a:avLst/>
          </a:prstGeom>
          <a:noFill/>
        </p:spPr>
        <p:txBody>
          <a:bodyPr wrap="square" rtlCol="0">
            <a:spAutoFit/>
          </a:bodyPr>
          <a:lstStyle/>
          <a:p>
            <a:r>
              <a:rPr lang="en-US" sz="900" dirty="0" smtClean="0">
                <a:hlinkClick r:id="rId4"/>
              </a:rPr>
              <a:t>David Pacey</a:t>
            </a:r>
            <a:r>
              <a:rPr lang="en-US" sz="900" dirty="0" smtClean="0">
                <a:hlinkClick r:id="rId5"/>
              </a:rPr>
              <a:t>. You are not alone. CC BY 2.0</a:t>
            </a:r>
            <a:endParaRPr lang="en-US" sz="900" dirty="0"/>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29868" y="0"/>
            <a:ext cx="1962132" cy="992485"/>
          </a:xfrm>
          <a:prstGeom prst="rect">
            <a:avLst/>
          </a:prstGeom>
        </p:spPr>
      </p:pic>
      <p:sp>
        <p:nvSpPr>
          <p:cNvPr id="7" name="Rectangle 6"/>
          <p:cNvSpPr/>
          <p:nvPr/>
        </p:nvSpPr>
        <p:spPr>
          <a:xfrm>
            <a:off x="876976" y="129829"/>
            <a:ext cx="947309" cy="1550893"/>
          </a:xfrm>
          <a:prstGeom prst="rect">
            <a:avLst/>
          </a:prstGeom>
          <a:solidFill>
            <a:srgbClr val="5D8C7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8" name="Rectangle 7"/>
          <p:cNvSpPr/>
          <p:nvPr/>
        </p:nvSpPr>
        <p:spPr>
          <a:xfrm>
            <a:off x="876974" y="1727719"/>
            <a:ext cx="947310" cy="5000454"/>
          </a:xfrm>
          <a:prstGeom prst="rect">
            <a:avLst/>
          </a:prstGeom>
          <a:solidFill>
            <a:srgbClr val="0019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9" name="TextBox 8"/>
          <p:cNvSpPr txBox="1"/>
          <p:nvPr/>
        </p:nvSpPr>
        <p:spPr>
          <a:xfrm rot="16200000">
            <a:off x="-896785" y="3878666"/>
            <a:ext cx="4501697" cy="444185"/>
          </a:xfrm>
          <a:prstGeom prst="rect">
            <a:avLst/>
          </a:prstGeom>
          <a:noFill/>
        </p:spPr>
        <p:txBody>
          <a:bodyPr wrap="square" rtlCol="0">
            <a:spAutoFit/>
          </a:bodyPr>
          <a:lstStyle/>
          <a:p>
            <a:pPr algn="ctr"/>
            <a:r>
              <a:rPr lang="en-US" sz="2309" dirty="0" smtClean="0">
                <a:solidFill>
                  <a:schemeClr val="bg1"/>
                </a:solidFill>
                <a:latin typeface="Myriad Pro"/>
                <a:cs typeface="Myriad Pro"/>
              </a:rPr>
              <a:t>COPYRIGHT</a:t>
            </a:r>
            <a:endParaRPr lang="en-US" sz="2309" dirty="0">
              <a:solidFill>
                <a:schemeClr val="bg1"/>
              </a:solidFill>
              <a:latin typeface="Myriad Pro"/>
              <a:cs typeface="Myriad Pro"/>
            </a:endParaRPr>
          </a:p>
        </p:txBody>
      </p:sp>
    </p:spTree>
    <p:extLst>
      <p:ext uri="{BB962C8B-B14F-4D97-AF65-F5344CB8AC3E}">
        <p14:creationId xmlns:p14="http://schemas.microsoft.com/office/powerpoint/2010/main" val="3829488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71868" y="2362531"/>
            <a:ext cx="5397978" cy="3688740"/>
          </a:xfrm>
          <a:prstGeom prst="rect">
            <a:avLst/>
          </a:prstGeom>
        </p:spPr>
      </p:pic>
      <p:pic>
        <p:nvPicPr>
          <p:cNvPr id="3" name="Picture 2"/>
          <p:cNvPicPr>
            <a:picLocks noChangeAspect="1"/>
          </p:cNvPicPr>
          <p:nvPr/>
        </p:nvPicPr>
        <p:blipFill>
          <a:blip r:embed="rId4"/>
          <a:stretch>
            <a:fillRect/>
          </a:stretch>
        </p:blipFill>
        <p:spPr>
          <a:xfrm>
            <a:off x="6140016" y="2362531"/>
            <a:ext cx="5607170" cy="4260238"/>
          </a:xfrm>
          <a:prstGeom prst="rect">
            <a:avLst/>
          </a:prstGeom>
        </p:spPr>
      </p:pic>
      <p:sp>
        <p:nvSpPr>
          <p:cNvPr id="4" name="Oval 3"/>
          <p:cNvSpPr/>
          <p:nvPr/>
        </p:nvSpPr>
        <p:spPr>
          <a:xfrm>
            <a:off x="3545623" y="3437792"/>
            <a:ext cx="1670538" cy="9495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451731" y="3523336"/>
            <a:ext cx="1485900" cy="9231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36180" y="636131"/>
            <a:ext cx="9159961" cy="1421928"/>
          </a:xfrm>
          <a:prstGeom prst="rect">
            <a:avLst/>
          </a:prstGeom>
          <a:noFill/>
        </p:spPr>
        <p:txBody>
          <a:bodyPr wrap="square" rtlCol="0">
            <a:spAutoFit/>
          </a:bodyPr>
          <a:lstStyle/>
          <a:p>
            <a:pPr>
              <a:lnSpc>
                <a:spcPct val="90000"/>
              </a:lnSpc>
              <a:spcBef>
                <a:spcPct val="0"/>
              </a:spcBef>
            </a:pPr>
            <a:r>
              <a:rPr lang="es-ES_tradnl" sz="4800" dirty="0" err="1">
                <a:solidFill>
                  <a:srgbClr val="00A7B4"/>
                </a:solidFill>
                <a:latin typeface="Origo_TRIAL" pitchFamily="2" charset="0"/>
                <a:ea typeface="+mj-ea"/>
                <a:cs typeface="+mj-cs"/>
              </a:rPr>
              <a:t>Permission</a:t>
            </a:r>
            <a:r>
              <a:rPr lang="es-ES_tradnl" sz="4800" dirty="0">
                <a:solidFill>
                  <a:srgbClr val="00A7B4"/>
                </a:solidFill>
                <a:latin typeface="Origo_TRIAL" pitchFamily="2" charset="0"/>
                <a:ea typeface="+mj-ea"/>
                <a:cs typeface="+mj-cs"/>
              </a:rPr>
              <a:t> can be </a:t>
            </a:r>
            <a:r>
              <a:rPr lang="es-ES_tradnl" sz="4800" dirty="0" err="1">
                <a:solidFill>
                  <a:srgbClr val="00A7B4"/>
                </a:solidFill>
                <a:latin typeface="Origo_TRIAL" pitchFamily="2" charset="0"/>
                <a:ea typeface="+mj-ea"/>
                <a:cs typeface="+mj-cs"/>
              </a:rPr>
              <a:t>granted</a:t>
            </a:r>
            <a:r>
              <a:rPr lang="es-ES_tradnl" sz="4800" dirty="0">
                <a:solidFill>
                  <a:srgbClr val="00A7B4"/>
                </a:solidFill>
                <a:latin typeface="Origo_TRIAL" pitchFamily="2" charset="0"/>
                <a:ea typeface="+mj-ea"/>
                <a:cs typeface="+mj-cs"/>
              </a:rPr>
              <a:t> </a:t>
            </a:r>
            <a:r>
              <a:rPr lang="es-ES_tradnl" sz="4800" dirty="0" err="1">
                <a:solidFill>
                  <a:srgbClr val="00A7B4"/>
                </a:solidFill>
                <a:latin typeface="Origo_TRIAL" pitchFamily="2" charset="0"/>
                <a:ea typeface="+mj-ea"/>
                <a:cs typeface="+mj-cs"/>
              </a:rPr>
              <a:t>or</a:t>
            </a:r>
            <a:r>
              <a:rPr lang="es-ES_tradnl" sz="4800" dirty="0">
                <a:solidFill>
                  <a:srgbClr val="00A7B4"/>
                </a:solidFill>
                <a:latin typeface="Origo_TRIAL" pitchFamily="2" charset="0"/>
                <a:ea typeface="+mj-ea"/>
                <a:cs typeface="+mj-cs"/>
              </a:rPr>
              <a:t> </a:t>
            </a:r>
            <a:r>
              <a:rPr lang="es-ES_tradnl" sz="4800" dirty="0" err="1">
                <a:solidFill>
                  <a:srgbClr val="00A7B4"/>
                </a:solidFill>
                <a:latin typeface="Origo_TRIAL" pitchFamily="2" charset="0"/>
                <a:ea typeface="+mj-ea"/>
                <a:cs typeface="+mj-cs"/>
              </a:rPr>
              <a:t>denied</a:t>
            </a:r>
            <a:r>
              <a:rPr lang="es-ES_tradnl" sz="4800" dirty="0">
                <a:solidFill>
                  <a:srgbClr val="00A7B4"/>
                </a:solidFill>
                <a:latin typeface="Origo_TRIAL" pitchFamily="2" charset="0"/>
                <a:ea typeface="+mj-ea"/>
                <a:cs typeface="+mj-cs"/>
              </a:rPr>
              <a:t> </a:t>
            </a:r>
            <a:r>
              <a:rPr lang="es-ES_tradnl" sz="4800" dirty="0" err="1">
                <a:solidFill>
                  <a:srgbClr val="00A7B4"/>
                </a:solidFill>
                <a:latin typeface="Origo_TRIAL" pitchFamily="2" charset="0"/>
                <a:ea typeface="+mj-ea"/>
                <a:cs typeface="+mj-cs"/>
              </a:rPr>
              <a:t>by</a:t>
            </a:r>
            <a:r>
              <a:rPr lang="es-ES_tradnl" sz="4800" dirty="0">
                <a:solidFill>
                  <a:srgbClr val="00A7B4"/>
                </a:solidFill>
                <a:latin typeface="Origo_TRIAL" pitchFamily="2" charset="0"/>
                <a:ea typeface="+mj-ea"/>
                <a:cs typeface="+mj-cs"/>
              </a:rPr>
              <a:t> </a:t>
            </a:r>
            <a:r>
              <a:rPr lang="es-ES_tradnl" sz="4800" dirty="0" err="1">
                <a:solidFill>
                  <a:srgbClr val="00A7B4"/>
                </a:solidFill>
                <a:latin typeface="Origo_TRIAL" pitchFamily="2" charset="0"/>
                <a:ea typeface="+mj-ea"/>
                <a:cs typeface="+mj-cs"/>
              </a:rPr>
              <a:t>the</a:t>
            </a:r>
            <a:r>
              <a:rPr lang="es-ES_tradnl" sz="4800" dirty="0">
                <a:solidFill>
                  <a:srgbClr val="00A7B4"/>
                </a:solidFill>
                <a:latin typeface="Origo_TRIAL" pitchFamily="2" charset="0"/>
                <a:ea typeface="+mj-ea"/>
                <a:cs typeface="+mj-cs"/>
              </a:rPr>
              <a:t> </a:t>
            </a:r>
            <a:r>
              <a:rPr lang="es-ES_tradnl" sz="4800" dirty="0" err="1">
                <a:solidFill>
                  <a:srgbClr val="00A7B4"/>
                </a:solidFill>
                <a:latin typeface="Origo_TRIAL" pitchFamily="2" charset="0"/>
                <a:ea typeface="+mj-ea"/>
                <a:cs typeface="+mj-cs"/>
              </a:rPr>
              <a:t>rightsholder</a:t>
            </a:r>
            <a:endParaRPr lang="en-US" sz="4800" dirty="0">
              <a:solidFill>
                <a:srgbClr val="00A7B4"/>
              </a:solidFill>
              <a:latin typeface="Origo_TRIAL" pitchFamily="2" charset="0"/>
              <a:ea typeface="+mj-ea"/>
              <a:cs typeface="+mj-cs"/>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9868" y="0"/>
            <a:ext cx="1962132" cy="992485"/>
          </a:xfrm>
          <a:prstGeom prst="rect">
            <a:avLst/>
          </a:prstGeom>
        </p:spPr>
      </p:pic>
    </p:spTree>
    <p:extLst>
      <p:ext uri="{BB962C8B-B14F-4D97-AF65-F5344CB8AC3E}">
        <p14:creationId xmlns:p14="http://schemas.microsoft.com/office/powerpoint/2010/main" val="1236995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063" y="242493"/>
            <a:ext cx="6780811" cy="1325563"/>
          </a:xfrm>
        </p:spPr>
        <p:txBody>
          <a:bodyPr>
            <a:noAutofit/>
          </a:bodyPr>
          <a:lstStyle/>
          <a:p>
            <a:r>
              <a:rPr lang="es-ES_tradnl" sz="5400" dirty="0" err="1" smtClean="0">
                <a:solidFill>
                  <a:srgbClr val="00A7B4"/>
                </a:solidFill>
                <a:latin typeface="Origo_TRIAL" pitchFamily="2" charset="0"/>
              </a:rPr>
              <a:t>Indigenous</a:t>
            </a:r>
            <a:r>
              <a:rPr lang="es-ES_tradnl" sz="5400" dirty="0" smtClean="0">
                <a:solidFill>
                  <a:srgbClr val="00A7B4"/>
                </a:solidFill>
                <a:latin typeface="Origo_TRIAL" pitchFamily="2" charset="0"/>
              </a:rPr>
              <a:t> Works</a:t>
            </a:r>
            <a:endParaRPr lang="en-US" dirty="0"/>
          </a:p>
        </p:txBody>
      </p:sp>
      <p:sp>
        <p:nvSpPr>
          <p:cNvPr id="3" name="Content Placeholder 2"/>
          <p:cNvSpPr>
            <a:spLocks noGrp="1"/>
          </p:cNvSpPr>
          <p:nvPr>
            <p:ph idx="1"/>
          </p:nvPr>
        </p:nvSpPr>
        <p:spPr>
          <a:xfrm>
            <a:off x="7132320" y="1589820"/>
            <a:ext cx="4490929" cy="4144352"/>
          </a:xfrm>
        </p:spPr>
        <p:txBody>
          <a:bodyPr>
            <a:normAutofit/>
          </a:bodyPr>
          <a:lstStyle/>
          <a:p>
            <a:pPr marL="0" indent="0">
              <a:lnSpc>
                <a:spcPct val="150000"/>
              </a:lnSpc>
              <a:buNone/>
            </a:pPr>
            <a:r>
              <a:rPr lang="en-US" dirty="0" smtClean="0">
                <a:latin typeface="Roboto Light" panose="02000000000000000000"/>
                <a:ea typeface="Roboto Slab" pitchFamily="2" charset="0"/>
              </a:rPr>
              <a:t>Ask permission/consent of:</a:t>
            </a:r>
          </a:p>
          <a:p>
            <a:pPr>
              <a:lnSpc>
                <a:spcPct val="150000"/>
              </a:lnSpc>
            </a:pPr>
            <a:r>
              <a:rPr lang="en-US" dirty="0" smtClean="0">
                <a:latin typeface="Roboto Light" panose="02000000000000000000"/>
                <a:ea typeface="Roboto Slab" pitchFamily="2" charset="0"/>
              </a:rPr>
              <a:t>The creator of the work</a:t>
            </a:r>
          </a:p>
          <a:p>
            <a:pPr>
              <a:lnSpc>
                <a:spcPct val="150000"/>
              </a:lnSpc>
            </a:pPr>
            <a:r>
              <a:rPr lang="en-US" dirty="0" smtClean="0">
                <a:latin typeface="Roboto Light" panose="02000000000000000000"/>
                <a:ea typeface="Roboto Slab" pitchFamily="2" charset="0"/>
              </a:rPr>
              <a:t>Band or Tribal Council</a:t>
            </a:r>
          </a:p>
          <a:p>
            <a:pPr>
              <a:lnSpc>
                <a:spcPct val="150000"/>
              </a:lnSpc>
            </a:pPr>
            <a:r>
              <a:rPr lang="en-US" dirty="0" smtClean="0">
                <a:latin typeface="Roboto Light" panose="02000000000000000000"/>
                <a:ea typeface="Roboto Slab" pitchFamily="2" charset="0"/>
              </a:rPr>
              <a:t>Other Indigenous governing body</a:t>
            </a:r>
          </a:p>
          <a:p>
            <a:pPr marL="0" indent="0">
              <a:lnSpc>
                <a:spcPct val="150000"/>
              </a:lnSpc>
              <a:buNone/>
            </a:pPr>
            <a:endParaRPr lang="en-US" dirty="0"/>
          </a:p>
        </p:txBody>
      </p:sp>
      <p:sp>
        <p:nvSpPr>
          <p:cNvPr id="5" name="TextBox 4"/>
          <p:cNvSpPr txBox="1"/>
          <p:nvPr/>
        </p:nvSpPr>
        <p:spPr>
          <a:xfrm>
            <a:off x="3353433" y="5935296"/>
            <a:ext cx="2435470" cy="230832"/>
          </a:xfrm>
          <a:prstGeom prst="rect">
            <a:avLst/>
          </a:prstGeom>
          <a:noFill/>
        </p:spPr>
        <p:txBody>
          <a:bodyPr wrap="square" rtlCol="0">
            <a:spAutoFit/>
          </a:bodyPr>
          <a:lstStyle/>
          <a:p>
            <a:r>
              <a:rPr lang="en-US" sz="900" dirty="0" smtClean="0">
                <a:hlinkClick r:id="rId3"/>
              </a:rPr>
              <a:t>Rick Kennedy</a:t>
            </a:r>
            <a:r>
              <a:rPr lang="en-US" sz="900" dirty="0" smtClean="0">
                <a:hlinkClick r:id="rId4"/>
              </a:rPr>
              <a:t>. </a:t>
            </a:r>
            <a:r>
              <a:rPr lang="en-US" sz="900" dirty="0" smtClean="0">
                <a:hlinkClick r:id="rId5"/>
              </a:rPr>
              <a:t>First American Dream</a:t>
            </a:r>
            <a:r>
              <a:rPr lang="en-US" sz="900" dirty="0" smtClean="0">
                <a:hlinkClick r:id="rId4"/>
              </a:rPr>
              <a:t>. CC BY 2.0</a:t>
            </a:r>
            <a:endParaRPr lang="en-US" sz="900"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7063" y="1727719"/>
            <a:ext cx="4468210" cy="4049316"/>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29868" y="0"/>
            <a:ext cx="1962132" cy="992485"/>
          </a:xfrm>
          <a:prstGeom prst="rect">
            <a:avLst/>
          </a:prstGeom>
        </p:spPr>
      </p:pic>
      <p:sp>
        <p:nvSpPr>
          <p:cNvPr id="8" name="Rectangle 7"/>
          <p:cNvSpPr/>
          <p:nvPr/>
        </p:nvSpPr>
        <p:spPr>
          <a:xfrm>
            <a:off x="876976" y="129829"/>
            <a:ext cx="947309" cy="1550893"/>
          </a:xfrm>
          <a:prstGeom prst="rect">
            <a:avLst/>
          </a:prstGeom>
          <a:solidFill>
            <a:srgbClr val="5D8C7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9" name="Rectangle 8"/>
          <p:cNvSpPr/>
          <p:nvPr/>
        </p:nvSpPr>
        <p:spPr>
          <a:xfrm>
            <a:off x="876974" y="1727719"/>
            <a:ext cx="947310" cy="5000454"/>
          </a:xfrm>
          <a:prstGeom prst="rect">
            <a:avLst/>
          </a:prstGeom>
          <a:solidFill>
            <a:srgbClr val="0019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10" name="TextBox 9"/>
          <p:cNvSpPr txBox="1"/>
          <p:nvPr/>
        </p:nvSpPr>
        <p:spPr>
          <a:xfrm rot="16200000">
            <a:off x="-896785" y="3878666"/>
            <a:ext cx="4501697" cy="444185"/>
          </a:xfrm>
          <a:prstGeom prst="rect">
            <a:avLst/>
          </a:prstGeom>
          <a:noFill/>
        </p:spPr>
        <p:txBody>
          <a:bodyPr wrap="square" rtlCol="0">
            <a:spAutoFit/>
          </a:bodyPr>
          <a:lstStyle/>
          <a:p>
            <a:pPr algn="ctr"/>
            <a:r>
              <a:rPr lang="en-US" sz="2309" dirty="0" smtClean="0">
                <a:solidFill>
                  <a:schemeClr val="bg1"/>
                </a:solidFill>
                <a:latin typeface="Myriad Pro"/>
                <a:cs typeface="Myriad Pro"/>
              </a:rPr>
              <a:t>COPYRIGHT</a:t>
            </a:r>
            <a:endParaRPr lang="en-US" sz="2309" dirty="0">
              <a:solidFill>
                <a:schemeClr val="bg1"/>
              </a:solidFill>
              <a:latin typeface="Myriad Pro"/>
              <a:cs typeface="Myriad Pro"/>
            </a:endParaRPr>
          </a:p>
        </p:txBody>
      </p:sp>
    </p:spTree>
    <p:extLst>
      <p:ext uri="{BB962C8B-B14F-4D97-AF65-F5344CB8AC3E}">
        <p14:creationId xmlns:p14="http://schemas.microsoft.com/office/powerpoint/2010/main" val="10306147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990" y="242493"/>
            <a:ext cx="6803010" cy="1325563"/>
          </a:xfrm>
        </p:spPr>
        <p:txBody>
          <a:bodyPr>
            <a:noAutofit/>
          </a:bodyPr>
          <a:lstStyle/>
          <a:p>
            <a:r>
              <a:rPr lang="en-US" sz="4800" dirty="0" smtClean="0">
                <a:solidFill>
                  <a:srgbClr val="00A7B4"/>
                </a:solidFill>
                <a:latin typeface="Origo_TRIAL" pitchFamily="2" charset="0"/>
                <a:ea typeface="+mn-ea"/>
                <a:cs typeface="+mn-cs"/>
              </a:rPr>
              <a:t>To </a:t>
            </a:r>
            <a:r>
              <a:rPr lang="en-US" sz="4800" dirty="0">
                <a:solidFill>
                  <a:srgbClr val="00A7B4"/>
                </a:solidFill>
                <a:latin typeface="Origo_TRIAL" pitchFamily="2" charset="0"/>
                <a:ea typeface="+mn-ea"/>
                <a:cs typeface="+mn-cs"/>
              </a:rPr>
              <a:t>protect yourself and the University</a:t>
            </a:r>
          </a:p>
        </p:txBody>
      </p:sp>
      <p:sp>
        <p:nvSpPr>
          <p:cNvPr id="3" name="Content Placeholder 2"/>
          <p:cNvSpPr>
            <a:spLocks noGrp="1"/>
          </p:cNvSpPr>
          <p:nvPr>
            <p:ph idx="1"/>
          </p:nvPr>
        </p:nvSpPr>
        <p:spPr>
          <a:xfrm>
            <a:off x="2340990" y="1727718"/>
            <a:ext cx="4144651" cy="5000455"/>
          </a:xfrm>
        </p:spPr>
        <p:txBody>
          <a:bodyPr>
            <a:normAutofit fontScale="55000" lnSpcReduction="20000"/>
          </a:bodyPr>
          <a:lstStyle/>
          <a:p>
            <a:pPr lvl="0">
              <a:lnSpc>
                <a:spcPct val="150000"/>
              </a:lnSpc>
            </a:pPr>
            <a:r>
              <a:rPr lang="en-CA" sz="2700" dirty="0">
                <a:latin typeface="Roboto Light"/>
                <a:cs typeface="Arial" panose="020B0604020202020204" pitchFamily="34" charset="0"/>
              </a:rPr>
              <a:t>Record your use of third party materials and your justification for using (license, fair dealing, public domain, open source, other educational exemption) or have the Copyright Office do this for you</a:t>
            </a:r>
            <a:endParaRPr lang="en-US" sz="2700" dirty="0">
              <a:latin typeface="Roboto Light"/>
              <a:cs typeface="Arial" panose="020B0604020202020204" pitchFamily="34" charset="0"/>
            </a:endParaRPr>
          </a:p>
          <a:p>
            <a:pPr lvl="0">
              <a:lnSpc>
                <a:spcPct val="150000"/>
              </a:lnSpc>
            </a:pPr>
            <a:r>
              <a:rPr lang="en-CA" sz="2700" dirty="0">
                <a:latin typeface="Roboto Light"/>
                <a:cs typeface="Arial" panose="020B0604020202020204" pitchFamily="34" charset="0"/>
              </a:rPr>
              <a:t>Get a license if you are using more than a short excerpt of unlicensed copyright protected </a:t>
            </a:r>
            <a:r>
              <a:rPr lang="en-CA" sz="2700" dirty="0" smtClean="0">
                <a:latin typeface="Roboto Light"/>
                <a:cs typeface="Arial" panose="020B0604020202020204" pitchFamily="34" charset="0"/>
              </a:rPr>
              <a:t>content and your use is not covered by an education exception.</a:t>
            </a:r>
            <a:endParaRPr lang="en-US" sz="2700" dirty="0">
              <a:latin typeface="Roboto Light"/>
              <a:cs typeface="Arial" panose="020B0604020202020204" pitchFamily="34" charset="0"/>
            </a:endParaRPr>
          </a:p>
          <a:p>
            <a:pPr lvl="0">
              <a:lnSpc>
                <a:spcPct val="150000"/>
              </a:lnSpc>
            </a:pPr>
            <a:r>
              <a:rPr lang="en-CA" sz="2700" dirty="0">
                <a:latin typeface="Roboto Light"/>
                <a:cs typeface="Arial" panose="020B0604020202020204" pitchFamily="34" charset="0"/>
              </a:rPr>
              <a:t>Cite/credit where possible, understanding that acknowledgement is not a substitute for copyright clearance</a:t>
            </a:r>
            <a:endParaRPr lang="en-US" sz="2700" dirty="0">
              <a:latin typeface="Roboto Light"/>
              <a:cs typeface="Arial" panose="020B0604020202020204" pitchFamily="34" charset="0"/>
            </a:endParaRPr>
          </a:p>
          <a:p>
            <a:pPr lvl="0">
              <a:lnSpc>
                <a:spcPct val="150000"/>
              </a:lnSpc>
            </a:pPr>
            <a:r>
              <a:rPr lang="en-CA" sz="2700" dirty="0">
                <a:latin typeface="Roboto Light"/>
                <a:cs typeface="Arial" panose="020B0604020202020204" pitchFamily="34" charset="0"/>
              </a:rPr>
              <a:t>If you are in doubt, ask permission of copyright </a:t>
            </a:r>
            <a:r>
              <a:rPr lang="en-CA" sz="2700" dirty="0" smtClean="0">
                <a:latin typeface="Roboto Light"/>
                <a:cs typeface="Arial" panose="020B0604020202020204" pitchFamily="34" charset="0"/>
              </a:rPr>
              <a:t>owner or ask the Copyright Office to help</a:t>
            </a:r>
            <a:endParaRPr lang="en-US" sz="2700" dirty="0">
              <a:latin typeface="Roboto Light"/>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7395" y="1727719"/>
            <a:ext cx="4770302" cy="3182686"/>
          </a:xfrm>
          <a:prstGeom prst="rect">
            <a:avLst/>
          </a:prstGeom>
        </p:spPr>
      </p:pic>
      <p:sp>
        <p:nvSpPr>
          <p:cNvPr id="6" name="TextBox 5"/>
          <p:cNvSpPr txBox="1"/>
          <p:nvPr/>
        </p:nvSpPr>
        <p:spPr>
          <a:xfrm>
            <a:off x="7505866" y="5070068"/>
            <a:ext cx="3453359" cy="230832"/>
          </a:xfrm>
          <a:prstGeom prst="rect">
            <a:avLst/>
          </a:prstGeom>
          <a:noFill/>
        </p:spPr>
        <p:txBody>
          <a:bodyPr wrap="square" rtlCol="0">
            <a:spAutoFit/>
          </a:bodyPr>
          <a:lstStyle/>
          <a:p>
            <a:r>
              <a:rPr lang="en-US" sz="900" dirty="0"/>
              <a:t>“</a:t>
            </a:r>
            <a:r>
              <a:rPr lang="en-US" sz="900" dirty="0">
                <a:hlinkClick r:id="rId4"/>
              </a:rPr>
              <a:t>Record Keeping</a:t>
            </a:r>
            <a:r>
              <a:rPr lang="en-US" sz="900" dirty="0"/>
              <a:t>"  by Nichole Burrows is licensed under </a:t>
            </a:r>
            <a:r>
              <a:rPr lang="en-US" sz="900" dirty="0">
                <a:hlinkClick r:id="rId5"/>
              </a:rPr>
              <a:t>CC BY-NC </a:t>
            </a:r>
            <a:r>
              <a:rPr lang="en-US" sz="900" dirty="0" smtClean="0">
                <a:hlinkClick r:id="rId5"/>
              </a:rPr>
              <a:t>2.0</a:t>
            </a:r>
            <a:endParaRPr lang="en-US" sz="900" dirty="0"/>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29868" y="0"/>
            <a:ext cx="1962132" cy="992485"/>
          </a:xfrm>
          <a:prstGeom prst="rect">
            <a:avLst/>
          </a:prstGeom>
        </p:spPr>
      </p:pic>
      <p:sp>
        <p:nvSpPr>
          <p:cNvPr id="8" name="Rectangle 7"/>
          <p:cNvSpPr/>
          <p:nvPr/>
        </p:nvSpPr>
        <p:spPr>
          <a:xfrm>
            <a:off x="876976" y="129829"/>
            <a:ext cx="947309" cy="1550893"/>
          </a:xfrm>
          <a:prstGeom prst="rect">
            <a:avLst/>
          </a:prstGeom>
          <a:solidFill>
            <a:srgbClr val="5D8C7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9" name="Rectangle 8"/>
          <p:cNvSpPr/>
          <p:nvPr/>
        </p:nvSpPr>
        <p:spPr>
          <a:xfrm>
            <a:off x="876974" y="1727719"/>
            <a:ext cx="947310" cy="5000454"/>
          </a:xfrm>
          <a:prstGeom prst="rect">
            <a:avLst/>
          </a:prstGeom>
          <a:solidFill>
            <a:srgbClr val="0019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10" name="TextBox 9"/>
          <p:cNvSpPr txBox="1"/>
          <p:nvPr/>
        </p:nvSpPr>
        <p:spPr>
          <a:xfrm rot="16200000">
            <a:off x="-896785" y="3878666"/>
            <a:ext cx="4501697" cy="444185"/>
          </a:xfrm>
          <a:prstGeom prst="rect">
            <a:avLst/>
          </a:prstGeom>
          <a:noFill/>
        </p:spPr>
        <p:txBody>
          <a:bodyPr wrap="square" rtlCol="0">
            <a:spAutoFit/>
          </a:bodyPr>
          <a:lstStyle/>
          <a:p>
            <a:pPr algn="ctr"/>
            <a:r>
              <a:rPr lang="en-US" sz="2309" dirty="0" smtClean="0">
                <a:solidFill>
                  <a:schemeClr val="bg1"/>
                </a:solidFill>
                <a:latin typeface="Myriad Pro"/>
                <a:cs typeface="Myriad Pro"/>
              </a:rPr>
              <a:t>COPYRIGHT</a:t>
            </a:r>
            <a:endParaRPr lang="en-US" sz="2309" dirty="0">
              <a:solidFill>
                <a:schemeClr val="bg1"/>
              </a:solidFill>
              <a:latin typeface="Myriad Pro"/>
              <a:cs typeface="Myriad Pro"/>
            </a:endParaRPr>
          </a:p>
        </p:txBody>
      </p:sp>
    </p:spTree>
    <p:extLst>
      <p:ext uri="{BB962C8B-B14F-4D97-AF65-F5344CB8AC3E}">
        <p14:creationId xmlns:p14="http://schemas.microsoft.com/office/powerpoint/2010/main" val="2009426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1377" y="242493"/>
            <a:ext cx="6938913" cy="1325563"/>
          </a:xfrm>
        </p:spPr>
        <p:txBody>
          <a:bodyPr>
            <a:normAutofit fontScale="90000"/>
          </a:bodyPr>
          <a:lstStyle/>
          <a:p>
            <a:r>
              <a:rPr lang="en-US" sz="5400" dirty="0" smtClean="0">
                <a:solidFill>
                  <a:srgbClr val="00A7B4"/>
                </a:solidFill>
                <a:latin typeface="Origo_TRIAL" pitchFamily="2" charset="0"/>
              </a:rPr>
              <a:t>How </a:t>
            </a:r>
            <a:r>
              <a:rPr lang="en-US" sz="5400" dirty="0">
                <a:solidFill>
                  <a:srgbClr val="00A7B4"/>
                </a:solidFill>
                <a:latin typeface="Origo_TRIAL" pitchFamily="2" charset="0"/>
              </a:rPr>
              <a:t>can we help you</a:t>
            </a:r>
            <a:r>
              <a:rPr lang="en-US" sz="5400" dirty="0" smtClean="0">
                <a:solidFill>
                  <a:srgbClr val="00A7B4"/>
                </a:solidFill>
                <a:latin typeface="Origo_TRIAL"/>
              </a:rPr>
              <a:t>?</a:t>
            </a:r>
            <a:endParaRPr lang="en-US" sz="5400" dirty="0">
              <a:latin typeface="Origo_TRIAL"/>
            </a:endParaRPr>
          </a:p>
        </p:txBody>
      </p:sp>
      <p:sp>
        <p:nvSpPr>
          <p:cNvPr id="3" name="Content Placeholder 2"/>
          <p:cNvSpPr>
            <a:spLocks noGrp="1"/>
          </p:cNvSpPr>
          <p:nvPr>
            <p:ph idx="1"/>
          </p:nvPr>
        </p:nvSpPr>
        <p:spPr>
          <a:xfrm>
            <a:off x="6815197" y="1727719"/>
            <a:ext cx="4742066" cy="5222631"/>
          </a:xfrm>
        </p:spPr>
        <p:txBody>
          <a:bodyPr>
            <a:noAutofit/>
          </a:bodyPr>
          <a:lstStyle/>
          <a:p>
            <a:pPr marL="285750" indent="-285750">
              <a:lnSpc>
                <a:spcPct val="100000"/>
              </a:lnSpc>
              <a:spcBef>
                <a:spcPts val="600"/>
              </a:spcBef>
              <a:buFont typeface="Roboto Light" panose="02000000000000000000" pitchFamily="2" charset="0"/>
              <a:buChar char="©"/>
            </a:pPr>
            <a:r>
              <a:rPr lang="en-US" sz="2200" b="1" baseline="30000" dirty="0" smtClean="0">
                <a:solidFill>
                  <a:srgbClr val="000000"/>
                </a:solidFill>
                <a:latin typeface="Roboto Light" panose="02000000000000000000" pitchFamily="2" charset="0"/>
              </a:rPr>
              <a:t>Determining </a:t>
            </a:r>
            <a:r>
              <a:rPr lang="en-US" sz="2200" b="1" baseline="30000" dirty="0">
                <a:solidFill>
                  <a:srgbClr val="000000"/>
                </a:solidFill>
                <a:latin typeface="Roboto Light" panose="02000000000000000000" pitchFamily="2" charset="0"/>
              </a:rPr>
              <a:t>if a work is copyright protected</a:t>
            </a:r>
          </a:p>
          <a:p>
            <a:pPr marL="285750" indent="-285750">
              <a:lnSpc>
                <a:spcPct val="100000"/>
              </a:lnSpc>
              <a:spcBef>
                <a:spcPts val="600"/>
              </a:spcBef>
              <a:buFont typeface="Roboto Light" panose="02000000000000000000" pitchFamily="2" charset="0"/>
              <a:buChar char="©"/>
            </a:pPr>
            <a:r>
              <a:rPr lang="en-US" sz="2200" b="1" baseline="30000" dirty="0">
                <a:solidFill>
                  <a:srgbClr val="000000"/>
                </a:solidFill>
                <a:latin typeface="Roboto Light" panose="02000000000000000000" pitchFamily="2" charset="0"/>
              </a:rPr>
              <a:t>Verifying if TRU holds a license providing permission to copy/distribute  a work that is copyright protected</a:t>
            </a:r>
          </a:p>
          <a:p>
            <a:pPr marL="285750" indent="-285750">
              <a:lnSpc>
                <a:spcPct val="100000"/>
              </a:lnSpc>
              <a:spcBef>
                <a:spcPts val="600"/>
              </a:spcBef>
              <a:buFont typeface="Roboto Light" panose="02000000000000000000" pitchFamily="2" charset="0"/>
              <a:buChar char="©"/>
            </a:pPr>
            <a:r>
              <a:rPr lang="en-US" sz="2200" b="1" baseline="30000" dirty="0">
                <a:solidFill>
                  <a:srgbClr val="000000"/>
                </a:solidFill>
                <a:latin typeface="Roboto Light" panose="02000000000000000000" pitchFamily="2" charset="0"/>
              </a:rPr>
              <a:t>Assessing whether a particular use of a work falls under one of the Canadian Copyright Act </a:t>
            </a:r>
            <a:r>
              <a:rPr lang="en-US" sz="2200" b="1" baseline="30000" dirty="0" smtClean="0">
                <a:solidFill>
                  <a:srgbClr val="000000"/>
                </a:solidFill>
                <a:latin typeface="Roboto Light" panose="02000000000000000000" pitchFamily="2" charset="0"/>
              </a:rPr>
              <a:t>exemptions</a:t>
            </a:r>
            <a:endParaRPr lang="en-US" sz="2200" b="1" baseline="30000" dirty="0">
              <a:solidFill>
                <a:srgbClr val="000000"/>
              </a:solidFill>
              <a:latin typeface="Roboto Light" panose="02000000000000000000" pitchFamily="2" charset="0"/>
            </a:endParaRPr>
          </a:p>
          <a:p>
            <a:pPr marL="285750" indent="-285750">
              <a:lnSpc>
                <a:spcPct val="100000"/>
              </a:lnSpc>
              <a:spcBef>
                <a:spcPts val="600"/>
              </a:spcBef>
              <a:buFont typeface="Roboto Light" panose="02000000000000000000" pitchFamily="2" charset="0"/>
              <a:buChar char="©"/>
            </a:pPr>
            <a:r>
              <a:rPr lang="en-US" sz="2200" b="1" baseline="30000" dirty="0">
                <a:solidFill>
                  <a:srgbClr val="000000"/>
                </a:solidFill>
                <a:latin typeface="Roboto Light" panose="02000000000000000000" pitchFamily="2" charset="0"/>
              </a:rPr>
              <a:t>Providing copyright clearance for the use of works not under license to TRU </a:t>
            </a:r>
          </a:p>
          <a:p>
            <a:pPr marL="285750" indent="-285750">
              <a:lnSpc>
                <a:spcPct val="100000"/>
              </a:lnSpc>
              <a:spcBef>
                <a:spcPts val="600"/>
              </a:spcBef>
              <a:buFont typeface="Roboto Light" panose="02000000000000000000" pitchFamily="2" charset="0"/>
              <a:buChar char="©"/>
            </a:pPr>
            <a:r>
              <a:rPr lang="en-US" sz="2200" b="1" baseline="30000" dirty="0">
                <a:solidFill>
                  <a:srgbClr val="000000"/>
                </a:solidFill>
                <a:latin typeface="Roboto Light" panose="02000000000000000000" pitchFamily="2" charset="0"/>
              </a:rPr>
              <a:t>Helping faculty understand their rights and responsibilities under “Fair Dealing” as it applies to the use of copyright-protected works</a:t>
            </a:r>
          </a:p>
          <a:p>
            <a:pPr marL="285750" indent="-285750">
              <a:lnSpc>
                <a:spcPct val="100000"/>
              </a:lnSpc>
              <a:spcBef>
                <a:spcPts val="600"/>
              </a:spcBef>
              <a:buFont typeface="Roboto Light" panose="02000000000000000000" pitchFamily="2" charset="0"/>
              <a:buChar char="©"/>
            </a:pPr>
            <a:r>
              <a:rPr lang="en-US" sz="2200" b="1" baseline="30000" dirty="0">
                <a:solidFill>
                  <a:srgbClr val="000000"/>
                </a:solidFill>
                <a:latin typeface="Roboto Light" panose="02000000000000000000" pitchFamily="2" charset="0"/>
              </a:rPr>
              <a:t>Clearing works to be posted on Moodle/Blackboard </a:t>
            </a:r>
          </a:p>
          <a:p>
            <a:pPr marL="285750" indent="-285750">
              <a:lnSpc>
                <a:spcPct val="100000"/>
              </a:lnSpc>
              <a:spcBef>
                <a:spcPts val="600"/>
              </a:spcBef>
              <a:buFont typeface="Roboto Light" panose="02000000000000000000" pitchFamily="2" charset="0"/>
              <a:buChar char="©"/>
            </a:pPr>
            <a:r>
              <a:rPr lang="en-US" sz="2200" b="1" baseline="30000" dirty="0">
                <a:solidFill>
                  <a:srgbClr val="000000"/>
                </a:solidFill>
                <a:latin typeface="Roboto Light" panose="02000000000000000000" pitchFamily="2" charset="0"/>
              </a:rPr>
              <a:t>Licensing works to be included in print </a:t>
            </a:r>
            <a:r>
              <a:rPr lang="en-US" sz="2200" b="1" baseline="30000" dirty="0" smtClean="0">
                <a:solidFill>
                  <a:srgbClr val="000000"/>
                </a:solidFill>
                <a:latin typeface="Roboto Light" panose="02000000000000000000" pitchFamily="2" charset="0"/>
              </a:rPr>
              <a:t>or e-course packs</a:t>
            </a:r>
            <a:endParaRPr lang="en-US" sz="2200" b="1" baseline="30000" dirty="0">
              <a:solidFill>
                <a:srgbClr val="000000"/>
              </a:solidFill>
              <a:latin typeface="Roboto Light" panose="02000000000000000000" pitchFamily="2" charset="0"/>
            </a:endParaRPr>
          </a:p>
          <a:p>
            <a:pPr marL="285750" indent="-285750">
              <a:lnSpc>
                <a:spcPct val="100000"/>
              </a:lnSpc>
              <a:spcBef>
                <a:spcPts val="600"/>
              </a:spcBef>
              <a:buFont typeface="Roboto Light" panose="02000000000000000000" pitchFamily="2" charset="0"/>
              <a:buChar char="©"/>
            </a:pPr>
            <a:r>
              <a:rPr lang="en-US" sz="2200" b="1" baseline="30000" dirty="0">
                <a:solidFill>
                  <a:srgbClr val="000000"/>
                </a:solidFill>
                <a:latin typeface="Roboto Light" panose="02000000000000000000" pitchFamily="2" charset="0"/>
              </a:rPr>
              <a:t>Assisting with copyright issues in Open Educational Resources (OERs</a:t>
            </a:r>
            <a:r>
              <a:rPr lang="en-US" sz="2200" b="1" baseline="30000" dirty="0" smtClean="0">
                <a:solidFill>
                  <a:srgbClr val="000000"/>
                </a:solidFill>
                <a:latin typeface="Roboto Light" panose="02000000000000000000" pitchFamily="2" charset="0"/>
              </a:rPr>
              <a:t>)</a:t>
            </a:r>
            <a:endParaRPr lang="en-US" sz="22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119" y="1727719"/>
            <a:ext cx="4393514" cy="2926080"/>
          </a:xfrm>
          <a:prstGeom prst="rect">
            <a:avLst/>
          </a:prstGeom>
        </p:spPr>
      </p:pic>
      <p:sp>
        <p:nvSpPr>
          <p:cNvPr id="5" name="TextBox 4"/>
          <p:cNvSpPr txBox="1"/>
          <p:nvPr/>
        </p:nvSpPr>
        <p:spPr>
          <a:xfrm>
            <a:off x="3738291" y="4813462"/>
            <a:ext cx="1579685" cy="230832"/>
          </a:xfrm>
          <a:prstGeom prst="rect">
            <a:avLst/>
          </a:prstGeom>
          <a:noFill/>
        </p:spPr>
        <p:txBody>
          <a:bodyPr wrap="square" rtlCol="0">
            <a:spAutoFit/>
          </a:bodyPr>
          <a:lstStyle/>
          <a:p>
            <a:r>
              <a:rPr lang="en-US" sz="900" dirty="0" err="1" smtClean="0">
                <a:hlinkClick r:id="rId4"/>
              </a:rPr>
              <a:t>Lazydoll</a:t>
            </a:r>
            <a:r>
              <a:rPr lang="en-US" sz="900" dirty="0" smtClean="0"/>
              <a:t>. </a:t>
            </a:r>
            <a:r>
              <a:rPr lang="en-US" sz="900" dirty="0" smtClean="0">
                <a:hlinkClick r:id="rId4"/>
              </a:rPr>
              <a:t>Help!</a:t>
            </a:r>
            <a:r>
              <a:rPr lang="en-US" sz="900" dirty="0" smtClean="0"/>
              <a:t> </a:t>
            </a:r>
            <a:r>
              <a:rPr lang="en-US" sz="900" dirty="0" smtClean="0">
                <a:hlinkClick r:id="rId5"/>
              </a:rPr>
              <a:t>CC BY-NC 2.0</a:t>
            </a:r>
            <a:endParaRPr lang="en-US" sz="900" dirty="0"/>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29868" y="0"/>
            <a:ext cx="1962132" cy="992485"/>
          </a:xfrm>
          <a:prstGeom prst="rect">
            <a:avLst/>
          </a:prstGeom>
        </p:spPr>
      </p:pic>
      <p:sp>
        <p:nvSpPr>
          <p:cNvPr id="7" name="Rectangle 6"/>
          <p:cNvSpPr/>
          <p:nvPr/>
        </p:nvSpPr>
        <p:spPr>
          <a:xfrm>
            <a:off x="876976" y="129829"/>
            <a:ext cx="947309" cy="1550893"/>
          </a:xfrm>
          <a:prstGeom prst="rect">
            <a:avLst/>
          </a:prstGeom>
          <a:solidFill>
            <a:srgbClr val="5D8C7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8" name="Rectangle 7"/>
          <p:cNvSpPr/>
          <p:nvPr/>
        </p:nvSpPr>
        <p:spPr>
          <a:xfrm>
            <a:off x="876974" y="1727719"/>
            <a:ext cx="947310" cy="5000454"/>
          </a:xfrm>
          <a:prstGeom prst="rect">
            <a:avLst/>
          </a:prstGeom>
          <a:solidFill>
            <a:srgbClr val="0019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9" name="TextBox 8"/>
          <p:cNvSpPr txBox="1"/>
          <p:nvPr/>
        </p:nvSpPr>
        <p:spPr>
          <a:xfrm rot="16200000">
            <a:off x="-896785" y="3878666"/>
            <a:ext cx="4501697" cy="444185"/>
          </a:xfrm>
          <a:prstGeom prst="rect">
            <a:avLst/>
          </a:prstGeom>
          <a:noFill/>
        </p:spPr>
        <p:txBody>
          <a:bodyPr wrap="square" rtlCol="0">
            <a:spAutoFit/>
          </a:bodyPr>
          <a:lstStyle/>
          <a:p>
            <a:pPr algn="ctr"/>
            <a:r>
              <a:rPr lang="en-US" sz="2309" dirty="0" smtClean="0">
                <a:solidFill>
                  <a:schemeClr val="bg1"/>
                </a:solidFill>
                <a:latin typeface="Myriad Pro"/>
                <a:cs typeface="Myriad Pro"/>
              </a:rPr>
              <a:t>COPYRIGHT</a:t>
            </a:r>
            <a:endParaRPr lang="en-US" sz="2309" dirty="0">
              <a:solidFill>
                <a:schemeClr val="bg1"/>
              </a:solidFill>
              <a:latin typeface="Myriad Pro"/>
              <a:cs typeface="Myriad Pro"/>
            </a:endParaRPr>
          </a:p>
        </p:txBody>
      </p:sp>
    </p:spTree>
    <p:extLst>
      <p:ext uri="{BB962C8B-B14F-4D97-AF65-F5344CB8AC3E}">
        <p14:creationId xmlns:p14="http://schemas.microsoft.com/office/powerpoint/2010/main" val="1635125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2422" y="242493"/>
            <a:ext cx="7947581" cy="1325563"/>
          </a:xfrm>
        </p:spPr>
        <p:txBody>
          <a:bodyPr>
            <a:normAutofit/>
          </a:bodyPr>
          <a:lstStyle/>
          <a:p>
            <a:r>
              <a:rPr lang="en-CA" altLang="en-US" sz="5400" dirty="0" smtClean="0">
                <a:solidFill>
                  <a:srgbClr val="00A7B4"/>
                </a:solidFill>
                <a:latin typeface="Origo_TRIAL" pitchFamily="2" charset="0"/>
              </a:rPr>
              <a:t>FAQs</a:t>
            </a:r>
            <a:endParaRPr lang="en-US" sz="5400" dirty="0"/>
          </a:p>
        </p:txBody>
      </p:sp>
      <p:sp>
        <p:nvSpPr>
          <p:cNvPr id="3" name="Content Placeholder 2"/>
          <p:cNvSpPr>
            <a:spLocks noGrp="1"/>
          </p:cNvSpPr>
          <p:nvPr>
            <p:ph idx="1"/>
          </p:nvPr>
        </p:nvSpPr>
        <p:spPr>
          <a:xfrm>
            <a:off x="2292714" y="1727719"/>
            <a:ext cx="9378670" cy="4861617"/>
          </a:xfrm>
        </p:spPr>
        <p:txBody>
          <a:bodyPr>
            <a:normAutofit fontScale="85000" lnSpcReduction="10000"/>
          </a:bodyPr>
          <a:lstStyle/>
          <a:p>
            <a:pPr marL="461963" indent="-461963">
              <a:lnSpc>
                <a:spcPct val="150000"/>
              </a:lnSpc>
              <a:buFont typeface="+mj-lt"/>
              <a:buAutoNum type="arabicPeriod"/>
            </a:pPr>
            <a:r>
              <a:rPr lang="en-US" sz="3100" baseline="30000" dirty="0">
                <a:solidFill>
                  <a:srgbClr val="000000"/>
                </a:solidFill>
                <a:latin typeface="Roboto Light" panose="02000000000000000000" pitchFamily="2" charset="0"/>
              </a:rPr>
              <a:t>May I post examples of my students’ work on Moodle ? </a:t>
            </a:r>
          </a:p>
          <a:p>
            <a:pPr marL="461963" indent="-461963">
              <a:lnSpc>
                <a:spcPct val="150000"/>
              </a:lnSpc>
              <a:buFont typeface="+mj-lt"/>
              <a:buAutoNum type="arabicPeriod"/>
            </a:pPr>
            <a:r>
              <a:rPr lang="en-US" sz="3100" baseline="30000" dirty="0">
                <a:solidFill>
                  <a:srgbClr val="000000"/>
                </a:solidFill>
                <a:latin typeface="Roboto Light" panose="02000000000000000000" pitchFamily="2" charset="0"/>
              </a:rPr>
              <a:t>Can I copy, post or distribute government reports and </a:t>
            </a:r>
            <a:r>
              <a:rPr lang="en-US" sz="3100" baseline="30000" dirty="0" smtClean="0">
                <a:solidFill>
                  <a:srgbClr val="000000"/>
                </a:solidFill>
                <a:latin typeface="Roboto Light" panose="02000000000000000000" pitchFamily="2" charset="0"/>
              </a:rPr>
              <a:t>documents?</a:t>
            </a:r>
          </a:p>
          <a:p>
            <a:pPr marL="461963" indent="-461963">
              <a:lnSpc>
                <a:spcPct val="150000"/>
              </a:lnSpc>
              <a:buFont typeface="+mj-lt"/>
              <a:buAutoNum type="arabicPeriod"/>
            </a:pPr>
            <a:r>
              <a:rPr lang="en-US" sz="3100" baseline="30000" dirty="0" smtClean="0">
                <a:solidFill>
                  <a:srgbClr val="000000"/>
                </a:solidFill>
                <a:latin typeface="Roboto Light" panose="02000000000000000000" pitchFamily="2" charset="0"/>
              </a:rPr>
              <a:t>Can I play music and videos in class?</a:t>
            </a:r>
            <a:endParaRPr lang="en-US" sz="3100" baseline="30000" dirty="0">
              <a:solidFill>
                <a:srgbClr val="000000"/>
              </a:solidFill>
              <a:latin typeface="Roboto Light" panose="02000000000000000000" pitchFamily="2" charset="0"/>
            </a:endParaRPr>
          </a:p>
          <a:p>
            <a:pPr marL="461963" indent="-461963">
              <a:lnSpc>
                <a:spcPct val="150000"/>
              </a:lnSpc>
              <a:buFont typeface="+mj-lt"/>
              <a:buAutoNum type="arabicPeriod"/>
            </a:pPr>
            <a:r>
              <a:rPr lang="en-US" sz="3100" baseline="30000" dirty="0">
                <a:solidFill>
                  <a:srgbClr val="000000"/>
                </a:solidFill>
                <a:latin typeface="Roboto Light" panose="02000000000000000000" pitchFamily="2" charset="0"/>
              </a:rPr>
              <a:t>Can I use third party materials like photos, artwork, charts, graphs and maps in my </a:t>
            </a:r>
            <a:r>
              <a:rPr lang="en-US" sz="3100" baseline="30000" dirty="0" smtClean="0">
                <a:solidFill>
                  <a:srgbClr val="000000"/>
                </a:solidFill>
                <a:latin typeface="Roboto Light" panose="02000000000000000000" pitchFamily="2" charset="0"/>
              </a:rPr>
              <a:t>lessons?</a:t>
            </a:r>
            <a:endParaRPr lang="en-US" sz="3100" baseline="30000" dirty="0">
              <a:solidFill>
                <a:srgbClr val="000000"/>
              </a:solidFill>
              <a:latin typeface="Roboto Light" panose="02000000000000000000" pitchFamily="2" charset="0"/>
            </a:endParaRPr>
          </a:p>
          <a:p>
            <a:pPr marL="461963" indent="-461963">
              <a:lnSpc>
                <a:spcPct val="150000"/>
              </a:lnSpc>
              <a:buFont typeface="+mj-lt"/>
              <a:buAutoNum type="arabicPeriod"/>
            </a:pPr>
            <a:r>
              <a:rPr lang="en-US" sz="3100" baseline="30000" dirty="0">
                <a:solidFill>
                  <a:srgbClr val="000000"/>
                </a:solidFill>
                <a:latin typeface="Roboto Light" panose="02000000000000000000" pitchFamily="2" charset="0"/>
              </a:rPr>
              <a:t>Are there any databases of copyright materials that I can use for free without worrying about </a:t>
            </a:r>
            <a:r>
              <a:rPr lang="en-US" sz="3100" baseline="30000" dirty="0" smtClean="0">
                <a:solidFill>
                  <a:srgbClr val="000000"/>
                </a:solidFill>
                <a:latin typeface="Roboto Light" panose="02000000000000000000" pitchFamily="2" charset="0"/>
              </a:rPr>
              <a:t>copyright?</a:t>
            </a:r>
            <a:endParaRPr lang="en-US" sz="3100" baseline="30000" dirty="0">
              <a:solidFill>
                <a:srgbClr val="000000"/>
              </a:solidFill>
              <a:latin typeface="Roboto Light" panose="02000000000000000000" pitchFamily="2" charset="0"/>
            </a:endParaRPr>
          </a:p>
          <a:p>
            <a:pPr marL="461963" indent="-461963">
              <a:lnSpc>
                <a:spcPct val="150000"/>
              </a:lnSpc>
              <a:buFont typeface="+mj-lt"/>
              <a:buAutoNum type="arabicPeriod"/>
            </a:pPr>
            <a:r>
              <a:rPr lang="en-US" sz="3100" baseline="30000" dirty="0">
                <a:solidFill>
                  <a:srgbClr val="000000"/>
                </a:solidFill>
                <a:latin typeface="Roboto Light" panose="02000000000000000000" pitchFamily="2" charset="0"/>
              </a:rPr>
              <a:t>Is it okay to use images or other material from the Internet for educational purposes</a:t>
            </a:r>
            <a:r>
              <a:rPr lang="en-US" sz="3100" baseline="30000" dirty="0" smtClean="0">
                <a:solidFill>
                  <a:srgbClr val="000000"/>
                </a:solidFill>
                <a:latin typeface="Roboto Light" panose="02000000000000000000" pitchFamily="2" charset="0"/>
              </a:rPr>
              <a:t>?</a:t>
            </a:r>
          </a:p>
          <a:p>
            <a:pPr marL="461963" indent="-461963">
              <a:lnSpc>
                <a:spcPct val="150000"/>
              </a:lnSpc>
              <a:buFont typeface="+mj-lt"/>
              <a:buAutoNum type="arabicPeriod"/>
            </a:pPr>
            <a:r>
              <a:rPr lang="en-US" sz="3100" baseline="30000" dirty="0" smtClean="0">
                <a:solidFill>
                  <a:srgbClr val="000000"/>
                </a:solidFill>
                <a:latin typeface="Roboto Light" panose="02000000000000000000" pitchFamily="2" charset="0"/>
              </a:rPr>
              <a:t>How does copyright work for Open </a:t>
            </a:r>
            <a:r>
              <a:rPr lang="en-US" sz="3100" baseline="30000" dirty="0">
                <a:solidFill>
                  <a:srgbClr val="000000"/>
                </a:solidFill>
                <a:latin typeface="Roboto Light" panose="02000000000000000000" pitchFamily="2" charset="0"/>
              </a:rPr>
              <a:t>Education Resources (OERs</a:t>
            </a:r>
            <a:r>
              <a:rPr lang="en-US" sz="3100" baseline="30000" dirty="0" smtClean="0">
                <a:solidFill>
                  <a:srgbClr val="000000"/>
                </a:solidFill>
                <a:latin typeface="Roboto Light" panose="02000000000000000000" pitchFamily="2" charset="0"/>
              </a:rPr>
              <a:t>)?</a:t>
            </a:r>
          </a:p>
          <a:p>
            <a:pPr marL="461963" indent="-461963">
              <a:lnSpc>
                <a:spcPct val="150000"/>
              </a:lnSpc>
              <a:buFont typeface="+mj-lt"/>
              <a:buAutoNum type="arabicPeriod"/>
            </a:pPr>
            <a:r>
              <a:rPr lang="en-US" sz="3100" baseline="30000" dirty="0" smtClean="0">
                <a:solidFill>
                  <a:srgbClr val="000000"/>
                </a:solidFill>
                <a:latin typeface="Roboto Light" panose="02000000000000000000" pitchFamily="2" charset="0"/>
              </a:rPr>
              <a:t>Do I need permission to link to a document I find on the internet?</a:t>
            </a:r>
            <a:endParaRPr lang="en-US" sz="3100" baseline="30000" dirty="0">
              <a:solidFill>
                <a:srgbClr val="000000"/>
              </a:solidFill>
              <a:latin typeface="Roboto Light" panose="02000000000000000000" pitchFamily="2" charset="0"/>
            </a:endParaRP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9868" y="0"/>
            <a:ext cx="1962132" cy="992485"/>
          </a:xfrm>
          <a:prstGeom prst="rect">
            <a:avLst/>
          </a:prstGeom>
        </p:spPr>
      </p:pic>
      <p:sp>
        <p:nvSpPr>
          <p:cNvPr id="5" name="Rectangle 4"/>
          <p:cNvSpPr/>
          <p:nvPr/>
        </p:nvSpPr>
        <p:spPr>
          <a:xfrm>
            <a:off x="876976" y="129829"/>
            <a:ext cx="947309" cy="1550893"/>
          </a:xfrm>
          <a:prstGeom prst="rect">
            <a:avLst/>
          </a:prstGeom>
          <a:solidFill>
            <a:srgbClr val="5D8C7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6" name="Rectangle 5"/>
          <p:cNvSpPr/>
          <p:nvPr/>
        </p:nvSpPr>
        <p:spPr>
          <a:xfrm>
            <a:off x="876974" y="1727719"/>
            <a:ext cx="947310" cy="5000454"/>
          </a:xfrm>
          <a:prstGeom prst="rect">
            <a:avLst/>
          </a:prstGeom>
          <a:solidFill>
            <a:srgbClr val="0019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7" name="TextBox 6"/>
          <p:cNvSpPr txBox="1"/>
          <p:nvPr/>
        </p:nvSpPr>
        <p:spPr>
          <a:xfrm rot="16200000">
            <a:off x="-896785" y="3878666"/>
            <a:ext cx="4501697" cy="444185"/>
          </a:xfrm>
          <a:prstGeom prst="rect">
            <a:avLst/>
          </a:prstGeom>
          <a:noFill/>
        </p:spPr>
        <p:txBody>
          <a:bodyPr wrap="square" rtlCol="0">
            <a:spAutoFit/>
          </a:bodyPr>
          <a:lstStyle/>
          <a:p>
            <a:pPr algn="ctr"/>
            <a:r>
              <a:rPr lang="en-US" sz="2309" dirty="0" smtClean="0">
                <a:solidFill>
                  <a:schemeClr val="bg1"/>
                </a:solidFill>
                <a:latin typeface="Myriad Pro"/>
                <a:cs typeface="Myriad Pro"/>
              </a:rPr>
              <a:t>COPYRIGHT</a:t>
            </a:r>
            <a:endParaRPr lang="en-US" sz="2309" dirty="0">
              <a:solidFill>
                <a:schemeClr val="bg1"/>
              </a:solidFill>
              <a:latin typeface="Myriad Pro"/>
              <a:cs typeface="Myriad Pro"/>
            </a:endParaRPr>
          </a:p>
        </p:txBody>
      </p:sp>
    </p:spTree>
    <p:extLst>
      <p:ext uri="{BB962C8B-B14F-4D97-AF65-F5344CB8AC3E}">
        <p14:creationId xmlns:p14="http://schemas.microsoft.com/office/powerpoint/2010/main" val="4220697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9720" y="1725867"/>
            <a:ext cx="9144000" cy="2387600"/>
          </a:xfrm>
        </p:spPr>
        <p:txBody>
          <a:bodyPr/>
          <a:lstStyle/>
          <a:p>
            <a:r>
              <a:rPr lang="en-US" sz="5400" dirty="0" smtClean="0">
                <a:solidFill>
                  <a:srgbClr val="00A7B4"/>
                </a:solidFill>
                <a:latin typeface="Origo_TRIAL" pitchFamily="2" charset="0"/>
                <a:ea typeface="+mn-ea"/>
                <a:cs typeface="+mn-cs"/>
              </a:rPr>
              <a:t>COPYRIGHT</a:t>
            </a:r>
            <a:r>
              <a:rPr lang="en-US" sz="5400" dirty="0" smtClean="0"/>
              <a:t>©TRU</a:t>
            </a:r>
            <a:r>
              <a:rPr lang="en-US" dirty="0" smtClean="0"/>
              <a:t/>
            </a:r>
            <a:br>
              <a:rPr lang="en-US" dirty="0" smtClean="0"/>
            </a:br>
            <a:r>
              <a:rPr lang="en-US" dirty="0" smtClean="0">
                <a:solidFill>
                  <a:srgbClr val="000066"/>
                </a:solidFill>
                <a:latin typeface="Origo_TRIAL" pitchFamily="2" charset="0"/>
              </a:rPr>
              <a:t>Getting Clearance</a:t>
            </a:r>
            <a:endParaRPr lang="en-US" dirty="0">
              <a:solidFill>
                <a:srgbClr val="000066"/>
              </a:solidFill>
              <a:latin typeface="Origo_TRIAL" pitchFamily="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9868" y="0"/>
            <a:ext cx="1962132" cy="992485"/>
          </a:xfrm>
          <a:prstGeom prst="rect">
            <a:avLst/>
          </a:prstGeom>
        </p:spPr>
      </p:pic>
      <p:sp>
        <p:nvSpPr>
          <p:cNvPr id="4" name="Rectangle 3"/>
          <p:cNvSpPr/>
          <p:nvPr/>
        </p:nvSpPr>
        <p:spPr>
          <a:xfrm>
            <a:off x="876976" y="129829"/>
            <a:ext cx="947309" cy="1550893"/>
          </a:xfrm>
          <a:prstGeom prst="rect">
            <a:avLst/>
          </a:prstGeom>
          <a:solidFill>
            <a:srgbClr val="5D8C7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5" name="Rectangle 4"/>
          <p:cNvSpPr/>
          <p:nvPr/>
        </p:nvSpPr>
        <p:spPr>
          <a:xfrm>
            <a:off x="876974" y="1727719"/>
            <a:ext cx="947310" cy="5000454"/>
          </a:xfrm>
          <a:prstGeom prst="rect">
            <a:avLst/>
          </a:prstGeom>
          <a:solidFill>
            <a:srgbClr val="0019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6" name="TextBox 5"/>
          <p:cNvSpPr txBox="1"/>
          <p:nvPr/>
        </p:nvSpPr>
        <p:spPr>
          <a:xfrm rot="16200000">
            <a:off x="-896785" y="3878666"/>
            <a:ext cx="4501697" cy="444185"/>
          </a:xfrm>
          <a:prstGeom prst="rect">
            <a:avLst/>
          </a:prstGeom>
          <a:noFill/>
        </p:spPr>
        <p:txBody>
          <a:bodyPr wrap="square" rtlCol="0">
            <a:spAutoFit/>
          </a:bodyPr>
          <a:lstStyle/>
          <a:p>
            <a:pPr algn="ctr"/>
            <a:r>
              <a:rPr lang="en-US" sz="2309" dirty="0" smtClean="0">
                <a:solidFill>
                  <a:schemeClr val="bg1"/>
                </a:solidFill>
                <a:latin typeface="Myriad Pro"/>
                <a:cs typeface="Myriad Pro"/>
              </a:rPr>
              <a:t>COPYRIGHT</a:t>
            </a:r>
            <a:endParaRPr lang="en-US" sz="2309" dirty="0">
              <a:solidFill>
                <a:schemeClr val="bg1"/>
              </a:solidFill>
              <a:latin typeface="Myriad Pro"/>
              <a:cs typeface="Myriad Pro"/>
            </a:endParaRPr>
          </a:p>
        </p:txBody>
      </p:sp>
      <p:sp>
        <p:nvSpPr>
          <p:cNvPr id="7" name="TextBox 6"/>
          <p:cNvSpPr txBox="1"/>
          <p:nvPr/>
        </p:nvSpPr>
        <p:spPr>
          <a:xfrm>
            <a:off x="3591950" y="4387362"/>
            <a:ext cx="5099539" cy="369332"/>
          </a:xfrm>
          <a:prstGeom prst="rect">
            <a:avLst/>
          </a:prstGeom>
          <a:noFill/>
        </p:spPr>
        <p:txBody>
          <a:bodyPr wrap="square" rtlCol="0">
            <a:spAutoFit/>
          </a:bodyPr>
          <a:lstStyle/>
          <a:p>
            <a:r>
              <a:rPr lang="en-US" dirty="0" smtClean="0"/>
              <a:t>Created by Patrice Hall, Thompson Rivers University</a:t>
            </a:r>
            <a:endParaRPr lang="en-US" dirty="0"/>
          </a:p>
        </p:txBody>
      </p:sp>
    </p:spTree>
    <p:extLst>
      <p:ext uri="{BB962C8B-B14F-4D97-AF65-F5344CB8AC3E}">
        <p14:creationId xmlns:p14="http://schemas.microsoft.com/office/powerpoint/2010/main" val="3279284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743" y="242493"/>
            <a:ext cx="6901206" cy="1325563"/>
          </a:xfrm>
        </p:spPr>
        <p:txBody>
          <a:bodyPr>
            <a:normAutofit/>
          </a:bodyPr>
          <a:lstStyle/>
          <a:p>
            <a:r>
              <a:rPr lang="en-US" sz="5400" dirty="0" smtClean="0">
                <a:solidFill>
                  <a:srgbClr val="00A7B4"/>
                </a:solidFill>
                <a:latin typeface="Origo_TRIAL" pitchFamily="2" charset="0"/>
              </a:rPr>
              <a:t>COPYRIGHT</a:t>
            </a:r>
            <a:r>
              <a:rPr lang="en-US" sz="5400" dirty="0" smtClean="0"/>
              <a:t>©TRU</a:t>
            </a:r>
            <a:endParaRPr lang="es-ES_tradnl" sz="5400" dirty="0">
              <a:solidFill>
                <a:srgbClr val="00A7B4"/>
              </a:solidFill>
              <a:latin typeface="Origo_TRIAL" pitchFamily="2" charset="0"/>
            </a:endParaRPr>
          </a:p>
        </p:txBody>
      </p:sp>
      <p:sp>
        <p:nvSpPr>
          <p:cNvPr id="3" name="Content Placeholder 2"/>
          <p:cNvSpPr>
            <a:spLocks noGrp="1"/>
          </p:cNvSpPr>
          <p:nvPr>
            <p:ph idx="1"/>
          </p:nvPr>
        </p:nvSpPr>
        <p:spPr>
          <a:xfrm>
            <a:off x="2360743" y="1727719"/>
            <a:ext cx="3358831" cy="4623888"/>
          </a:xfrm>
        </p:spPr>
        <p:txBody>
          <a:bodyPr>
            <a:normAutofit fontScale="77500" lnSpcReduction="20000"/>
          </a:bodyPr>
          <a:lstStyle/>
          <a:p>
            <a:pPr marL="457200" indent="-457200">
              <a:lnSpc>
                <a:spcPct val="150000"/>
              </a:lnSpc>
              <a:buFont typeface="Roboto Light" panose="02000000000000000000" pitchFamily="2" charset="0"/>
              <a:buChar char="©"/>
            </a:pPr>
            <a:r>
              <a:rPr lang="en-US" sz="3500" baseline="30000" dirty="0" smtClean="0">
                <a:solidFill>
                  <a:srgbClr val="000000"/>
                </a:solidFill>
                <a:latin typeface="Roboto Light" panose="02000000000000000000" pitchFamily="2" charset="0"/>
              </a:rPr>
              <a:t>TRU </a:t>
            </a:r>
            <a:r>
              <a:rPr lang="en-US" sz="3500" baseline="30000" dirty="0">
                <a:solidFill>
                  <a:srgbClr val="000000"/>
                </a:solidFill>
                <a:latin typeface="Roboto Light" panose="02000000000000000000" pitchFamily="2" charset="0"/>
              </a:rPr>
              <a:t>and its faculty, staff and students are creators and consumers of various forms of intellectual property.  </a:t>
            </a:r>
          </a:p>
          <a:p>
            <a:pPr marL="457200" indent="-457200">
              <a:lnSpc>
                <a:spcPct val="150000"/>
              </a:lnSpc>
              <a:buFont typeface="Roboto Light" panose="02000000000000000000" pitchFamily="2" charset="0"/>
              <a:buChar char="©"/>
            </a:pPr>
            <a:r>
              <a:rPr lang="en-US" sz="3500" baseline="30000" dirty="0" smtClean="0">
                <a:solidFill>
                  <a:srgbClr val="000000"/>
                </a:solidFill>
                <a:latin typeface="Roboto Light" panose="02000000000000000000" pitchFamily="2" charset="0"/>
              </a:rPr>
              <a:t>Copyright </a:t>
            </a:r>
            <a:r>
              <a:rPr lang="en-US" sz="3500" baseline="30000" dirty="0">
                <a:solidFill>
                  <a:srgbClr val="000000"/>
                </a:solidFill>
                <a:latin typeface="Roboto Light" panose="02000000000000000000" pitchFamily="2" charset="0"/>
              </a:rPr>
              <a:t>is an intellectual property right that is very important to TRU faculty, staff and students.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3454" y="1680722"/>
            <a:ext cx="5777162" cy="3854450"/>
          </a:xfrm>
          <a:prstGeom prst="rect">
            <a:avLst/>
          </a:prstGeom>
        </p:spPr>
      </p:pic>
      <p:sp>
        <p:nvSpPr>
          <p:cNvPr id="5" name="TextBox 4"/>
          <p:cNvSpPr txBox="1"/>
          <p:nvPr/>
        </p:nvSpPr>
        <p:spPr>
          <a:xfrm>
            <a:off x="5793454" y="5642335"/>
            <a:ext cx="5777162" cy="230832"/>
          </a:xfrm>
          <a:prstGeom prst="rect">
            <a:avLst/>
          </a:prstGeom>
          <a:noFill/>
        </p:spPr>
        <p:txBody>
          <a:bodyPr wrap="square" rtlCol="0">
            <a:spAutoFit/>
          </a:bodyPr>
          <a:lstStyle/>
          <a:p>
            <a:r>
              <a:rPr lang="en-US" sz="900" dirty="0" smtClean="0">
                <a:hlinkClick r:id="rId4"/>
              </a:rPr>
              <a:t>Ryan Lash/TED </a:t>
            </a:r>
            <a:r>
              <a:rPr lang="en-US" sz="900" dirty="0">
                <a:hlinkClick r:id="rId5"/>
              </a:rPr>
              <a:t>Darlene </a:t>
            </a:r>
            <a:r>
              <a:rPr lang="en-US" sz="900" dirty="0" err="1">
                <a:hlinkClick r:id="rId5"/>
              </a:rPr>
              <a:t>Gitta</a:t>
            </a:r>
            <a:r>
              <a:rPr lang="en-US" sz="900" dirty="0">
                <a:hlinkClick r:id="rId5"/>
              </a:rPr>
              <a:t> </a:t>
            </a:r>
            <a:r>
              <a:rPr lang="en-US" sz="900" dirty="0" err="1">
                <a:hlinkClick r:id="rId5"/>
              </a:rPr>
              <a:t>Hamida</a:t>
            </a:r>
            <a:r>
              <a:rPr lang="en-US" sz="900" dirty="0">
                <a:hlinkClick r:id="rId5"/>
              </a:rPr>
              <a:t> speaks at TED-Ed Weekend - June 17, 2017, TED HQ, New York, NY</a:t>
            </a:r>
            <a:r>
              <a:rPr lang="en-US" sz="900" dirty="0" smtClean="0">
                <a:hlinkClick r:id="rId5"/>
              </a:rPr>
              <a:t>. </a:t>
            </a:r>
            <a:r>
              <a:rPr lang="en-US" sz="900" dirty="0" smtClean="0">
                <a:hlinkClick r:id="rId6"/>
              </a:rPr>
              <a:t>CC BY-NC 2.0</a:t>
            </a:r>
            <a:endParaRPr lang="en-US" sz="900" dirty="0"/>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29868" y="0"/>
            <a:ext cx="1962132" cy="992485"/>
          </a:xfrm>
          <a:prstGeom prst="rect">
            <a:avLst/>
          </a:prstGeom>
        </p:spPr>
      </p:pic>
      <p:sp>
        <p:nvSpPr>
          <p:cNvPr id="8" name="Rectangle 7"/>
          <p:cNvSpPr/>
          <p:nvPr/>
        </p:nvSpPr>
        <p:spPr>
          <a:xfrm>
            <a:off x="876976" y="129829"/>
            <a:ext cx="947309" cy="1550893"/>
          </a:xfrm>
          <a:prstGeom prst="rect">
            <a:avLst/>
          </a:prstGeom>
          <a:solidFill>
            <a:srgbClr val="5D8C7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9" name="Rectangle 8"/>
          <p:cNvSpPr/>
          <p:nvPr/>
        </p:nvSpPr>
        <p:spPr>
          <a:xfrm>
            <a:off x="876974" y="1727719"/>
            <a:ext cx="947310" cy="5000454"/>
          </a:xfrm>
          <a:prstGeom prst="rect">
            <a:avLst/>
          </a:prstGeom>
          <a:solidFill>
            <a:srgbClr val="0019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10" name="TextBox 9"/>
          <p:cNvSpPr txBox="1"/>
          <p:nvPr/>
        </p:nvSpPr>
        <p:spPr>
          <a:xfrm rot="16200000">
            <a:off x="-896785" y="3878666"/>
            <a:ext cx="4501697" cy="444185"/>
          </a:xfrm>
          <a:prstGeom prst="rect">
            <a:avLst/>
          </a:prstGeom>
          <a:noFill/>
        </p:spPr>
        <p:txBody>
          <a:bodyPr wrap="square" rtlCol="0">
            <a:spAutoFit/>
          </a:bodyPr>
          <a:lstStyle/>
          <a:p>
            <a:pPr algn="ctr"/>
            <a:r>
              <a:rPr lang="en-US" sz="2309" dirty="0" smtClean="0">
                <a:solidFill>
                  <a:schemeClr val="bg1"/>
                </a:solidFill>
                <a:latin typeface="Myriad Pro"/>
                <a:cs typeface="Myriad Pro"/>
              </a:rPr>
              <a:t>COPYRIGHT</a:t>
            </a:r>
            <a:endParaRPr lang="en-US" sz="2309" dirty="0">
              <a:solidFill>
                <a:schemeClr val="bg1"/>
              </a:solidFill>
              <a:latin typeface="Myriad Pro"/>
              <a:cs typeface="Myriad Pro"/>
            </a:endParaRPr>
          </a:p>
        </p:txBody>
      </p:sp>
    </p:spTree>
    <p:extLst>
      <p:ext uri="{BB962C8B-B14F-4D97-AF65-F5344CB8AC3E}">
        <p14:creationId xmlns:p14="http://schemas.microsoft.com/office/powerpoint/2010/main" val="4125496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4001" y="396082"/>
            <a:ext cx="7691183" cy="1018386"/>
          </a:xfrm>
        </p:spPr>
        <p:txBody>
          <a:bodyPr>
            <a:normAutofit fontScale="90000"/>
          </a:bodyPr>
          <a:lstStyle/>
          <a:p>
            <a:r>
              <a:rPr lang="es-ES_tradnl" sz="6000" dirty="0" smtClean="0">
                <a:solidFill>
                  <a:srgbClr val="00A7B4"/>
                </a:solidFill>
                <a:latin typeface="Origo_TRIAL" pitchFamily="2" charset="0"/>
              </a:rPr>
              <a:t>Copyright </a:t>
            </a:r>
            <a:r>
              <a:rPr lang="es-ES_tradnl" sz="6000" dirty="0">
                <a:solidFill>
                  <a:srgbClr val="00A7B4"/>
                </a:solidFill>
                <a:latin typeface="Origo_TRIAL" pitchFamily="2" charset="0"/>
              </a:rPr>
              <a:t>Infringement</a:t>
            </a:r>
            <a:endParaRPr lang="en-US" sz="6000" dirty="0">
              <a:solidFill>
                <a:srgbClr val="00A7B4"/>
              </a:solidFill>
              <a:latin typeface="Origo_TRIAL" pitchFamily="2" charset="0"/>
            </a:endParaRPr>
          </a:p>
        </p:txBody>
      </p:sp>
      <p:sp>
        <p:nvSpPr>
          <p:cNvPr id="3" name="Content Placeholder 2"/>
          <p:cNvSpPr>
            <a:spLocks noGrp="1"/>
          </p:cNvSpPr>
          <p:nvPr>
            <p:ph idx="1"/>
          </p:nvPr>
        </p:nvSpPr>
        <p:spPr>
          <a:xfrm>
            <a:off x="6157749" y="1727719"/>
            <a:ext cx="5572027" cy="4811989"/>
          </a:xfrm>
        </p:spPr>
        <p:txBody>
          <a:bodyPr>
            <a:normAutofit/>
          </a:bodyPr>
          <a:lstStyle/>
          <a:p>
            <a:pPr marL="457200" indent="-457200">
              <a:buFont typeface="Roboto Light" panose="02000000000000000000" pitchFamily="2" charset="0"/>
              <a:buChar char="©"/>
            </a:pPr>
            <a:endParaRPr lang="en-US" baseline="30000" dirty="0" smtClean="0">
              <a:solidFill>
                <a:srgbClr val="000000"/>
              </a:solidFill>
              <a:latin typeface="Roboto Light" panose="02000000000000000000" pitchFamily="2" charset="0"/>
            </a:endParaRPr>
          </a:p>
          <a:p>
            <a:pPr marL="457200" indent="-457200">
              <a:lnSpc>
                <a:spcPct val="150000"/>
              </a:lnSpc>
              <a:buFont typeface="Roboto Light" panose="02000000000000000000" pitchFamily="2" charset="0"/>
              <a:buChar char="©"/>
            </a:pPr>
            <a:r>
              <a:rPr lang="en-US" sz="2400" baseline="30000" dirty="0" smtClean="0">
                <a:solidFill>
                  <a:srgbClr val="000000"/>
                </a:solidFill>
                <a:latin typeface="Roboto Light" panose="02000000000000000000" pitchFamily="2" charset="0"/>
              </a:rPr>
              <a:t>Infringing </a:t>
            </a:r>
            <a:r>
              <a:rPr lang="en-US" sz="2400" baseline="30000" dirty="0">
                <a:solidFill>
                  <a:srgbClr val="000000"/>
                </a:solidFill>
                <a:latin typeface="Roboto Light" panose="02000000000000000000" pitchFamily="2" charset="0"/>
              </a:rPr>
              <a:t>copyright is a serious matter and TRU requires each of its faculty, staff and students to comply with the </a:t>
            </a:r>
            <a:r>
              <a:rPr lang="en-US" sz="2400" i="1" baseline="30000" dirty="0">
                <a:solidFill>
                  <a:srgbClr val="000000"/>
                </a:solidFill>
                <a:latin typeface="Roboto Light" panose="02000000000000000000" pitchFamily="2" charset="0"/>
              </a:rPr>
              <a:t>Copyright Act </a:t>
            </a:r>
            <a:r>
              <a:rPr lang="en-US" sz="2400" baseline="30000" dirty="0">
                <a:solidFill>
                  <a:srgbClr val="000000"/>
                </a:solidFill>
                <a:latin typeface="Roboto Light" panose="02000000000000000000" pitchFamily="2" charset="0"/>
              </a:rPr>
              <a:t>of Canada.  </a:t>
            </a:r>
          </a:p>
          <a:p>
            <a:pPr marL="457200" indent="-457200">
              <a:lnSpc>
                <a:spcPct val="150000"/>
              </a:lnSpc>
              <a:buFont typeface="Roboto Light" panose="02000000000000000000" pitchFamily="2" charset="0"/>
              <a:buChar char="©"/>
            </a:pPr>
            <a:r>
              <a:rPr lang="en-US" sz="2400" baseline="30000" dirty="0" smtClean="0">
                <a:solidFill>
                  <a:srgbClr val="000000"/>
                </a:solidFill>
                <a:latin typeface="Roboto Light" panose="02000000000000000000" pitchFamily="2" charset="0"/>
              </a:rPr>
              <a:t>The </a:t>
            </a:r>
            <a:r>
              <a:rPr lang="en-US" sz="2400" baseline="30000" dirty="0">
                <a:solidFill>
                  <a:srgbClr val="000000"/>
                </a:solidFill>
                <a:latin typeface="Roboto Light" panose="02000000000000000000" pitchFamily="2" charset="0"/>
              </a:rPr>
              <a:t>Intellectual Property Office at TRU can provide you with information regarding copyright to help you understand what you can and cannot do with copyrighted works</a:t>
            </a:r>
            <a:r>
              <a:rPr lang="en-US" sz="2400" baseline="30000" dirty="0" smtClean="0">
                <a:solidFill>
                  <a:srgbClr val="000000"/>
                </a:solidFill>
                <a:latin typeface="Roboto Light" panose="02000000000000000000" pitchFamily="2" charset="0"/>
              </a:rPr>
              <a:t>.</a:t>
            </a:r>
          </a:p>
          <a:p>
            <a:pPr marL="457200" indent="-457200">
              <a:lnSpc>
                <a:spcPct val="150000"/>
              </a:lnSpc>
              <a:buFont typeface="Roboto Light" panose="02000000000000000000" pitchFamily="2" charset="0"/>
              <a:buChar char="©"/>
            </a:pPr>
            <a:r>
              <a:rPr lang="en-US" sz="2400" baseline="30000" dirty="0" smtClean="0">
                <a:solidFill>
                  <a:srgbClr val="000000"/>
                </a:solidFill>
                <a:latin typeface="Roboto Light" panose="02000000000000000000" pitchFamily="2" charset="0"/>
              </a:rPr>
              <a:t>For a brief</a:t>
            </a:r>
            <a:r>
              <a:rPr lang="en-US" sz="2400" dirty="0">
                <a:solidFill>
                  <a:srgbClr val="000000"/>
                </a:solidFill>
                <a:latin typeface="Roboto Light" panose="02000000000000000000" pitchFamily="2" charset="0"/>
              </a:rPr>
              <a:t> </a:t>
            </a:r>
            <a:r>
              <a:rPr lang="en-US" sz="2400" baseline="30000" dirty="0" smtClean="0">
                <a:solidFill>
                  <a:srgbClr val="000000"/>
                </a:solidFill>
                <a:latin typeface="Roboto Light" panose="02000000000000000000" pitchFamily="2" charset="0"/>
              </a:rPr>
              <a:t>summary of copyright law, visit</a:t>
            </a:r>
            <a:r>
              <a:rPr lang="en-US" sz="2400" dirty="0">
                <a:solidFill>
                  <a:srgbClr val="000000"/>
                </a:solidFill>
                <a:latin typeface="Roboto Light" panose="02000000000000000000" pitchFamily="2" charset="0"/>
              </a:rPr>
              <a:t> https://www.tru.ca/ipo/basics.html</a:t>
            </a:r>
            <a:r>
              <a:rPr lang="en-US" sz="2400" baseline="30000" dirty="0" smtClean="0">
                <a:solidFill>
                  <a:srgbClr val="000000"/>
                </a:solidFill>
                <a:latin typeface="Roboto Light" panose="02000000000000000000" pitchFamily="2" charset="0"/>
              </a:rPr>
              <a:t> </a:t>
            </a:r>
            <a:endParaRPr lang="en-US" sz="2400" baseline="30000" dirty="0">
              <a:solidFill>
                <a:srgbClr val="000000"/>
              </a:solidFill>
              <a:latin typeface="Roboto Light" panose="02000000000000000000" pitchFamily="2" charset="0"/>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2693" y="4540781"/>
            <a:ext cx="4045056" cy="1453692"/>
          </a:xfrm>
          <a:prstGeom prst="rect">
            <a:avLst/>
          </a:prstGeom>
        </p:spPr>
      </p:pic>
      <p:sp>
        <p:nvSpPr>
          <p:cNvPr id="5" name="TextBox 4"/>
          <p:cNvSpPr txBox="1"/>
          <p:nvPr/>
        </p:nvSpPr>
        <p:spPr>
          <a:xfrm>
            <a:off x="1905782" y="6049721"/>
            <a:ext cx="4458879" cy="246221"/>
          </a:xfrm>
          <a:prstGeom prst="rect">
            <a:avLst/>
          </a:prstGeom>
          <a:noFill/>
        </p:spPr>
        <p:txBody>
          <a:bodyPr wrap="square" rtlCol="0">
            <a:spAutoFit/>
          </a:bodyPr>
          <a:lstStyle/>
          <a:p>
            <a:r>
              <a:rPr lang="en-US" sz="1000" dirty="0"/>
              <a:t>By SVG </a:t>
            </a:r>
            <a:r>
              <a:rPr lang="en-US" sz="1000" dirty="0" err="1"/>
              <a:t>erstellt</a:t>
            </a:r>
            <a:r>
              <a:rPr lang="en-US" sz="1000" dirty="0"/>
              <a:t> </a:t>
            </a:r>
            <a:r>
              <a:rPr lang="en-US" sz="1000" dirty="0" err="1"/>
              <a:t>mit</a:t>
            </a:r>
            <a:r>
              <a:rPr lang="en-US" sz="1000" dirty="0"/>
              <a:t> </a:t>
            </a:r>
            <a:r>
              <a:rPr lang="en-US" sz="1000" dirty="0" err="1"/>
              <a:t>Inkscape</a:t>
            </a:r>
            <a:r>
              <a:rPr lang="en-US" sz="1000" dirty="0"/>
              <a:t> (yorku.ca) [Public domain], via </a:t>
            </a:r>
            <a:r>
              <a:rPr lang="en-US" sz="1000" dirty="0">
                <a:hlinkClick r:id="rId4"/>
              </a:rPr>
              <a:t>Wikimedia Commons</a:t>
            </a:r>
            <a:endParaRPr lang="en-US" sz="1000"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4001" y="1743293"/>
            <a:ext cx="3682443" cy="2456160"/>
          </a:xfrm>
          <a:prstGeom prst="rect">
            <a:avLst/>
          </a:prstGeom>
        </p:spPr>
      </p:pic>
      <p:sp>
        <p:nvSpPr>
          <p:cNvPr id="7" name="TextBox 6"/>
          <p:cNvSpPr txBox="1"/>
          <p:nvPr/>
        </p:nvSpPr>
        <p:spPr>
          <a:xfrm>
            <a:off x="2755838" y="4254701"/>
            <a:ext cx="2758766" cy="230832"/>
          </a:xfrm>
          <a:prstGeom prst="rect">
            <a:avLst/>
          </a:prstGeom>
          <a:noFill/>
        </p:spPr>
        <p:txBody>
          <a:bodyPr wrap="square" rtlCol="0">
            <a:spAutoFit/>
          </a:bodyPr>
          <a:lstStyle/>
          <a:p>
            <a:r>
              <a:rPr lang="en-US" sz="900" dirty="0"/>
              <a:t>By Andrei </a:t>
            </a:r>
            <a:r>
              <a:rPr lang="en-US" sz="900" dirty="0" err="1"/>
              <a:t>Sedoff</a:t>
            </a:r>
            <a:r>
              <a:rPr lang="en-US" sz="900" dirty="0"/>
              <a:t> [</a:t>
            </a:r>
            <a:r>
              <a:rPr lang="en-US" sz="900" dirty="0">
                <a:hlinkClick r:id="rId6"/>
              </a:rPr>
              <a:t>CC </a:t>
            </a:r>
            <a:r>
              <a:rPr lang="en-US" sz="900" dirty="0" smtClean="0">
                <a:hlinkClick r:id="rId6"/>
              </a:rPr>
              <a:t>BY  3.0</a:t>
            </a:r>
            <a:r>
              <a:rPr lang="en-US" sz="900" dirty="0" smtClean="0"/>
              <a:t>], </a:t>
            </a:r>
            <a:r>
              <a:rPr lang="en-US" sz="900" dirty="0"/>
              <a:t>via </a:t>
            </a:r>
            <a:r>
              <a:rPr lang="en-US" sz="900" dirty="0">
                <a:hlinkClick r:id="rId7"/>
              </a:rPr>
              <a:t>Wikimedia Commons</a:t>
            </a:r>
            <a:endParaRPr lang="en-US" sz="900" dirty="0"/>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29868" y="0"/>
            <a:ext cx="1962132" cy="992485"/>
          </a:xfrm>
          <a:prstGeom prst="rect">
            <a:avLst/>
          </a:prstGeom>
        </p:spPr>
      </p:pic>
      <p:sp>
        <p:nvSpPr>
          <p:cNvPr id="9" name="Rectangle 8"/>
          <p:cNvSpPr/>
          <p:nvPr/>
        </p:nvSpPr>
        <p:spPr>
          <a:xfrm>
            <a:off x="876976" y="129829"/>
            <a:ext cx="947309" cy="1550893"/>
          </a:xfrm>
          <a:prstGeom prst="rect">
            <a:avLst/>
          </a:prstGeom>
          <a:solidFill>
            <a:srgbClr val="5D8C7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10" name="Rectangle 9"/>
          <p:cNvSpPr/>
          <p:nvPr/>
        </p:nvSpPr>
        <p:spPr>
          <a:xfrm>
            <a:off x="876974" y="1727719"/>
            <a:ext cx="947310" cy="5000454"/>
          </a:xfrm>
          <a:prstGeom prst="rect">
            <a:avLst/>
          </a:prstGeom>
          <a:solidFill>
            <a:srgbClr val="0019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11" name="TextBox 10"/>
          <p:cNvSpPr txBox="1"/>
          <p:nvPr/>
        </p:nvSpPr>
        <p:spPr>
          <a:xfrm rot="16200000">
            <a:off x="-896785" y="3878666"/>
            <a:ext cx="4501697" cy="444185"/>
          </a:xfrm>
          <a:prstGeom prst="rect">
            <a:avLst/>
          </a:prstGeom>
          <a:noFill/>
        </p:spPr>
        <p:txBody>
          <a:bodyPr wrap="square" rtlCol="0">
            <a:spAutoFit/>
          </a:bodyPr>
          <a:lstStyle/>
          <a:p>
            <a:pPr algn="ctr"/>
            <a:r>
              <a:rPr lang="en-US" sz="2309" dirty="0" smtClean="0">
                <a:solidFill>
                  <a:schemeClr val="bg1"/>
                </a:solidFill>
                <a:latin typeface="Myriad Pro"/>
                <a:cs typeface="Myriad Pro"/>
              </a:rPr>
              <a:t>COPYRIGHT</a:t>
            </a:r>
            <a:endParaRPr lang="en-US" sz="2309" dirty="0">
              <a:solidFill>
                <a:schemeClr val="bg1"/>
              </a:solidFill>
              <a:latin typeface="Myriad Pro"/>
              <a:cs typeface="Myriad Pro"/>
            </a:endParaRPr>
          </a:p>
        </p:txBody>
      </p:sp>
    </p:spTree>
    <p:extLst>
      <p:ext uri="{BB962C8B-B14F-4D97-AF65-F5344CB8AC3E}">
        <p14:creationId xmlns:p14="http://schemas.microsoft.com/office/powerpoint/2010/main" val="3563097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5341" y="242493"/>
            <a:ext cx="8616885" cy="1325563"/>
          </a:xfrm>
        </p:spPr>
        <p:txBody>
          <a:bodyPr>
            <a:normAutofit/>
          </a:bodyPr>
          <a:lstStyle/>
          <a:p>
            <a:r>
              <a:rPr lang="en-US" altLang="en-US" dirty="0" smtClean="0">
                <a:solidFill>
                  <a:srgbClr val="00A7B4"/>
                </a:solidFill>
                <a:latin typeface="Origo_TRIAL" pitchFamily="2" charset="0"/>
              </a:rPr>
              <a:t>When </a:t>
            </a:r>
            <a:r>
              <a:rPr lang="en-US" altLang="en-US" dirty="0">
                <a:solidFill>
                  <a:srgbClr val="00A7B4"/>
                </a:solidFill>
                <a:latin typeface="Origo_TRIAL" pitchFamily="2" charset="0"/>
              </a:rPr>
              <a:t>does copyright law </a:t>
            </a:r>
            <a:r>
              <a:rPr lang="en-US" altLang="en-US" dirty="0" smtClean="0">
                <a:solidFill>
                  <a:srgbClr val="00A7B4"/>
                </a:solidFill>
                <a:latin typeface="Origo_TRIAL" pitchFamily="2" charset="0"/>
              </a:rPr>
              <a:t>apply</a:t>
            </a:r>
            <a:br>
              <a:rPr lang="en-US" altLang="en-US" dirty="0" smtClean="0">
                <a:solidFill>
                  <a:srgbClr val="00A7B4"/>
                </a:solidFill>
                <a:latin typeface="Origo_TRIAL" pitchFamily="2" charset="0"/>
              </a:rPr>
            </a:br>
            <a:r>
              <a:rPr lang="en-US" altLang="en-US" dirty="0" smtClean="0">
                <a:solidFill>
                  <a:srgbClr val="00A7B4"/>
                </a:solidFill>
                <a:latin typeface="Origo_TRIAL" pitchFamily="2" charset="0"/>
              </a:rPr>
              <a:t>at </a:t>
            </a:r>
            <a:r>
              <a:rPr lang="en-US" altLang="en-US" dirty="0">
                <a:solidFill>
                  <a:srgbClr val="00A7B4"/>
                </a:solidFill>
                <a:latin typeface="Origo_TRIAL" pitchFamily="2" charset="0"/>
              </a:rPr>
              <a:t>TRU</a:t>
            </a:r>
            <a:r>
              <a:rPr lang="en-US" altLang="en-US" dirty="0">
                <a:solidFill>
                  <a:srgbClr val="00A7B4"/>
                </a:solidFill>
                <a:latin typeface="Origo_TRIAL"/>
              </a:rPr>
              <a:t>?</a:t>
            </a:r>
            <a:endParaRPr lang="en-US" dirty="0">
              <a:solidFill>
                <a:srgbClr val="00A7B4"/>
              </a:solidFill>
              <a:latin typeface="Origo_TRIAL"/>
            </a:endParaRPr>
          </a:p>
        </p:txBody>
      </p:sp>
      <p:sp>
        <p:nvSpPr>
          <p:cNvPr id="3" name="Content Placeholder 2"/>
          <p:cNvSpPr>
            <a:spLocks noGrp="1"/>
          </p:cNvSpPr>
          <p:nvPr>
            <p:ph idx="1"/>
          </p:nvPr>
        </p:nvSpPr>
        <p:spPr>
          <a:xfrm>
            <a:off x="7242928" y="1727719"/>
            <a:ext cx="4191785" cy="3800300"/>
          </a:xfrm>
        </p:spPr>
        <p:txBody>
          <a:bodyPr>
            <a:normAutofit fontScale="77500" lnSpcReduction="20000"/>
          </a:bodyPr>
          <a:lstStyle/>
          <a:p>
            <a:pPr marL="342900" indent="-342900">
              <a:spcBef>
                <a:spcPct val="0"/>
              </a:spcBef>
            </a:pPr>
            <a:endParaRPr lang="en-US" altLang="en-US" dirty="0" smtClean="0">
              <a:latin typeface="Roboto Light"/>
            </a:endParaRPr>
          </a:p>
          <a:p>
            <a:pPr marL="342900" indent="-342900">
              <a:spcBef>
                <a:spcPct val="0"/>
              </a:spcBef>
            </a:pPr>
            <a:r>
              <a:rPr lang="en-US" altLang="en-US" dirty="0" smtClean="0">
                <a:latin typeface="Roboto Light"/>
              </a:rPr>
              <a:t>Face-to-face </a:t>
            </a:r>
            <a:r>
              <a:rPr lang="en-US" altLang="en-US" dirty="0">
                <a:latin typeface="Roboto Light"/>
              </a:rPr>
              <a:t>classroom</a:t>
            </a:r>
          </a:p>
          <a:p>
            <a:pPr marL="342900" indent="-342900">
              <a:spcBef>
                <a:spcPct val="0"/>
              </a:spcBef>
            </a:pPr>
            <a:endParaRPr lang="en-US" altLang="en-US" dirty="0">
              <a:latin typeface="Roboto Light"/>
            </a:endParaRPr>
          </a:p>
          <a:p>
            <a:pPr marL="342900" indent="-342900">
              <a:spcBef>
                <a:spcPct val="0"/>
              </a:spcBef>
            </a:pPr>
            <a:r>
              <a:rPr lang="en-US" altLang="en-US" dirty="0">
                <a:latin typeface="Roboto Light"/>
              </a:rPr>
              <a:t>Online classroom</a:t>
            </a:r>
          </a:p>
          <a:p>
            <a:pPr marL="342900" indent="-342900">
              <a:spcBef>
                <a:spcPct val="0"/>
              </a:spcBef>
            </a:pPr>
            <a:endParaRPr lang="en-US" altLang="en-US" dirty="0">
              <a:latin typeface="Roboto Light"/>
            </a:endParaRPr>
          </a:p>
          <a:p>
            <a:pPr marL="342900" indent="-342900">
              <a:spcBef>
                <a:spcPct val="0"/>
              </a:spcBef>
            </a:pPr>
            <a:r>
              <a:rPr lang="en-US" altLang="en-US" dirty="0">
                <a:latin typeface="Roboto Light"/>
              </a:rPr>
              <a:t>Developing course material</a:t>
            </a:r>
          </a:p>
          <a:p>
            <a:pPr marL="342900" indent="-342900">
              <a:spcBef>
                <a:spcPct val="0"/>
              </a:spcBef>
            </a:pPr>
            <a:endParaRPr lang="en-US" altLang="en-US" dirty="0">
              <a:latin typeface="Roboto Light"/>
            </a:endParaRPr>
          </a:p>
          <a:p>
            <a:pPr marL="342900" indent="-342900">
              <a:lnSpc>
                <a:spcPct val="120000"/>
              </a:lnSpc>
              <a:spcBef>
                <a:spcPct val="0"/>
              </a:spcBef>
            </a:pPr>
            <a:r>
              <a:rPr lang="en-US" altLang="en-US" dirty="0" smtClean="0">
                <a:latin typeface="Roboto Light"/>
              </a:rPr>
              <a:t>Print or electronic course packs and courseware</a:t>
            </a:r>
            <a:endParaRPr lang="en-US" altLang="en-US" dirty="0">
              <a:latin typeface="Roboto Light"/>
            </a:endParaRPr>
          </a:p>
          <a:p>
            <a:pPr marL="342900" indent="-342900">
              <a:spcBef>
                <a:spcPct val="0"/>
              </a:spcBef>
            </a:pPr>
            <a:endParaRPr lang="en-US" altLang="en-US" dirty="0" smtClean="0">
              <a:latin typeface="Roboto Light"/>
            </a:endParaRPr>
          </a:p>
          <a:p>
            <a:pPr marL="342900" indent="-342900">
              <a:spcBef>
                <a:spcPct val="0"/>
              </a:spcBef>
            </a:pPr>
            <a:r>
              <a:rPr lang="en-US" altLang="en-US" dirty="0" smtClean="0">
                <a:latin typeface="Roboto Light"/>
              </a:rPr>
              <a:t>Writing and research</a:t>
            </a:r>
            <a:br>
              <a:rPr lang="en-US" altLang="en-US" dirty="0" smtClean="0">
                <a:latin typeface="Roboto Light"/>
              </a:rPr>
            </a:br>
            <a:endParaRPr lang="en-US" altLang="en-US" dirty="0" smtClean="0">
              <a:latin typeface="Roboto Light"/>
            </a:endParaRPr>
          </a:p>
          <a:p>
            <a:pPr marL="342900" indent="-342900">
              <a:spcBef>
                <a:spcPct val="0"/>
              </a:spcBef>
            </a:pPr>
            <a:r>
              <a:rPr lang="en-US" altLang="en-US" dirty="0">
                <a:latin typeface="Roboto Light"/>
              </a:rPr>
              <a:t>Student work</a:t>
            </a:r>
          </a:p>
          <a:p>
            <a:pPr marL="342900" indent="-342900">
              <a:spcBef>
                <a:spcPct val="0"/>
              </a:spcBef>
            </a:pPr>
            <a:endParaRPr lang="en-US" altLang="en-US" dirty="0">
              <a:latin typeface="Roboto Light"/>
            </a:endParaRPr>
          </a:p>
        </p:txBody>
      </p:sp>
      <p:sp>
        <p:nvSpPr>
          <p:cNvPr id="4" name="TextBox 3"/>
          <p:cNvSpPr txBox="1"/>
          <p:nvPr/>
        </p:nvSpPr>
        <p:spPr>
          <a:xfrm>
            <a:off x="2824506" y="5068732"/>
            <a:ext cx="3849278" cy="230832"/>
          </a:xfrm>
          <a:prstGeom prst="rect">
            <a:avLst/>
          </a:prstGeom>
          <a:noFill/>
        </p:spPr>
        <p:txBody>
          <a:bodyPr wrap="square" rtlCol="0">
            <a:spAutoFit/>
          </a:bodyPr>
          <a:lstStyle/>
          <a:p>
            <a:r>
              <a:rPr lang="en-US" sz="900" dirty="0" smtClean="0">
                <a:hlinkClick r:id="rId3"/>
              </a:rPr>
              <a:t>Protocol Snow</a:t>
            </a:r>
            <a:r>
              <a:rPr lang="en-US" sz="900" dirty="0" smtClean="0"/>
              <a:t>. </a:t>
            </a:r>
            <a:r>
              <a:rPr lang="en-US" sz="900" dirty="0" smtClean="0">
                <a:hlinkClick r:id="rId4"/>
              </a:rPr>
              <a:t>Harvard Medical School Classroom</a:t>
            </a:r>
            <a:r>
              <a:rPr lang="en-US" sz="900" dirty="0" smtClean="0"/>
              <a:t>. </a:t>
            </a:r>
            <a:r>
              <a:rPr lang="en-US" sz="900" dirty="0" smtClean="0">
                <a:hlinkClick r:id="rId5"/>
              </a:rPr>
              <a:t>CC BY-NC-ND 2.0 </a:t>
            </a:r>
            <a:r>
              <a:rPr lang="en-US" sz="900" dirty="0" smtClean="0"/>
              <a:t>via Flickr</a:t>
            </a:r>
            <a:endParaRPr lang="en-US" sz="900"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5342" y="1727719"/>
            <a:ext cx="4762500" cy="3181350"/>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29868" y="0"/>
            <a:ext cx="1962132" cy="992485"/>
          </a:xfrm>
          <a:prstGeom prst="rect">
            <a:avLst/>
          </a:prstGeom>
        </p:spPr>
      </p:pic>
      <p:sp>
        <p:nvSpPr>
          <p:cNvPr id="7" name="Rectangle 6"/>
          <p:cNvSpPr/>
          <p:nvPr/>
        </p:nvSpPr>
        <p:spPr>
          <a:xfrm>
            <a:off x="876976" y="129829"/>
            <a:ext cx="947309" cy="1550893"/>
          </a:xfrm>
          <a:prstGeom prst="rect">
            <a:avLst/>
          </a:prstGeom>
          <a:solidFill>
            <a:srgbClr val="5D8C7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8" name="Rectangle 7"/>
          <p:cNvSpPr/>
          <p:nvPr/>
        </p:nvSpPr>
        <p:spPr>
          <a:xfrm>
            <a:off x="876974" y="1727719"/>
            <a:ext cx="947310" cy="5000454"/>
          </a:xfrm>
          <a:prstGeom prst="rect">
            <a:avLst/>
          </a:prstGeom>
          <a:solidFill>
            <a:srgbClr val="0019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9" name="TextBox 8"/>
          <p:cNvSpPr txBox="1"/>
          <p:nvPr/>
        </p:nvSpPr>
        <p:spPr>
          <a:xfrm rot="16200000">
            <a:off x="-896785" y="3878666"/>
            <a:ext cx="4501697" cy="444185"/>
          </a:xfrm>
          <a:prstGeom prst="rect">
            <a:avLst/>
          </a:prstGeom>
          <a:noFill/>
        </p:spPr>
        <p:txBody>
          <a:bodyPr wrap="square" rtlCol="0">
            <a:spAutoFit/>
          </a:bodyPr>
          <a:lstStyle/>
          <a:p>
            <a:pPr algn="ctr"/>
            <a:r>
              <a:rPr lang="en-US" sz="2309" dirty="0" smtClean="0">
                <a:solidFill>
                  <a:schemeClr val="bg1"/>
                </a:solidFill>
                <a:latin typeface="Myriad Pro"/>
                <a:cs typeface="Myriad Pro"/>
              </a:rPr>
              <a:t>COPYRIGHT</a:t>
            </a:r>
            <a:endParaRPr lang="en-US" sz="2309" dirty="0">
              <a:solidFill>
                <a:schemeClr val="bg1"/>
              </a:solidFill>
              <a:latin typeface="Myriad Pro"/>
              <a:cs typeface="Myriad Pro"/>
            </a:endParaRPr>
          </a:p>
        </p:txBody>
      </p:sp>
    </p:spTree>
    <p:extLst>
      <p:ext uri="{BB962C8B-B14F-4D97-AF65-F5344CB8AC3E}">
        <p14:creationId xmlns:p14="http://schemas.microsoft.com/office/powerpoint/2010/main" val="2255480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732" y="242493"/>
            <a:ext cx="6986047" cy="1325563"/>
          </a:xfrm>
        </p:spPr>
        <p:txBody>
          <a:bodyPr>
            <a:normAutofit fontScale="90000"/>
          </a:bodyPr>
          <a:lstStyle/>
          <a:p>
            <a:r>
              <a:rPr lang="es-ES_tradnl" sz="5400" dirty="0" err="1">
                <a:solidFill>
                  <a:srgbClr val="00A7B4"/>
                </a:solidFill>
                <a:latin typeface="Origo_TRIAL" pitchFamily="2" charset="0"/>
              </a:rPr>
              <a:t>How</a:t>
            </a:r>
            <a:r>
              <a:rPr lang="es-ES_tradnl" sz="5400" dirty="0">
                <a:solidFill>
                  <a:srgbClr val="00A7B4"/>
                </a:solidFill>
                <a:latin typeface="Origo_TRIAL" pitchFamily="2" charset="0"/>
              </a:rPr>
              <a:t> </a:t>
            </a:r>
            <a:r>
              <a:rPr lang="es-ES_tradnl" sz="5400" dirty="0" err="1">
                <a:solidFill>
                  <a:srgbClr val="00A7B4"/>
                </a:solidFill>
                <a:latin typeface="Origo_TRIAL" pitchFamily="2" charset="0"/>
              </a:rPr>
              <a:t>does</a:t>
            </a:r>
            <a:r>
              <a:rPr lang="es-ES_tradnl" sz="5400" dirty="0">
                <a:solidFill>
                  <a:srgbClr val="00A7B4"/>
                </a:solidFill>
                <a:latin typeface="Origo_TRIAL" pitchFamily="2" charset="0"/>
              </a:rPr>
              <a:t> copyright </a:t>
            </a:r>
            <a:r>
              <a:rPr lang="es-ES_tradnl" sz="5400" dirty="0" err="1">
                <a:solidFill>
                  <a:srgbClr val="00A7B4"/>
                </a:solidFill>
                <a:latin typeface="Origo_TRIAL" pitchFamily="2" charset="0"/>
              </a:rPr>
              <a:t>work</a:t>
            </a:r>
            <a:r>
              <a:rPr lang="es-ES_tradnl" sz="5400" dirty="0">
                <a:solidFill>
                  <a:srgbClr val="00A7B4"/>
                </a:solidFill>
                <a:latin typeface="Origo_TRIAL"/>
              </a:rPr>
              <a:t>?</a:t>
            </a:r>
            <a:endParaRPr lang="en-US" sz="5400" dirty="0">
              <a:solidFill>
                <a:srgbClr val="00A7B4"/>
              </a:solidFill>
              <a:latin typeface="Origo_TRIAL"/>
            </a:endParaRPr>
          </a:p>
        </p:txBody>
      </p:sp>
      <p:sp>
        <p:nvSpPr>
          <p:cNvPr id="3" name="Content Placeholder 2"/>
          <p:cNvSpPr>
            <a:spLocks noGrp="1"/>
          </p:cNvSpPr>
          <p:nvPr>
            <p:ph idx="1"/>
          </p:nvPr>
        </p:nvSpPr>
        <p:spPr>
          <a:xfrm>
            <a:off x="2354732" y="1727719"/>
            <a:ext cx="4130990" cy="4766838"/>
          </a:xfrm>
        </p:spPr>
        <p:txBody>
          <a:bodyPr lIns="91440">
            <a:normAutofit lnSpcReduction="10000"/>
          </a:bodyPr>
          <a:lstStyle/>
          <a:p>
            <a:pPr marL="0" indent="0">
              <a:lnSpc>
                <a:spcPct val="150000"/>
              </a:lnSpc>
              <a:spcAft>
                <a:spcPts val="1200"/>
              </a:spcAft>
              <a:buNone/>
            </a:pPr>
            <a:r>
              <a:rPr lang="en-US" baseline="30000" dirty="0" smtClean="0">
                <a:solidFill>
                  <a:srgbClr val="000000"/>
                </a:solidFill>
                <a:latin typeface="Roboto Light" panose="02000000000000000000" pitchFamily="2" charset="0"/>
              </a:rPr>
              <a:t>Copyright </a:t>
            </a:r>
            <a:r>
              <a:rPr lang="en-US" baseline="30000" dirty="0">
                <a:solidFill>
                  <a:srgbClr val="000000"/>
                </a:solidFill>
                <a:latin typeface="Roboto Light" panose="02000000000000000000" pitchFamily="2" charset="0"/>
              </a:rPr>
              <a:t>law protects all original works such as books, sound or video recordings, dramatic, musical and artistic works, photographs and other printed or digital material</a:t>
            </a:r>
            <a:r>
              <a:rPr lang="en-US" baseline="30000" dirty="0" smtClean="0">
                <a:solidFill>
                  <a:srgbClr val="000000"/>
                </a:solidFill>
                <a:latin typeface="Roboto Light" panose="02000000000000000000" pitchFamily="2" charset="0"/>
              </a:rPr>
              <a:t>.</a:t>
            </a:r>
            <a:endParaRPr lang="en-US" baseline="30000" dirty="0">
              <a:solidFill>
                <a:srgbClr val="000000"/>
              </a:solidFill>
              <a:latin typeface="Roboto Light" panose="02000000000000000000" pitchFamily="2" charset="0"/>
            </a:endParaRPr>
          </a:p>
          <a:p>
            <a:pPr marL="0" indent="0">
              <a:lnSpc>
                <a:spcPct val="150000"/>
              </a:lnSpc>
              <a:spcAft>
                <a:spcPts val="1200"/>
              </a:spcAft>
              <a:buNone/>
            </a:pPr>
            <a:r>
              <a:rPr lang="en-US" baseline="30000" dirty="0" smtClean="0">
                <a:solidFill>
                  <a:srgbClr val="000000"/>
                </a:solidFill>
                <a:latin typeface="Roboto Light" panose="02000000000000000000" pitchFamily="2" charset="0"/>
              </a:rPr>
              <a:t>Under </a:t>
            </a:r>
            <a:r>
              <a:rPr lang="en-US" baseline="30000" dirty="0">
                <a:solidFill>
                  <a:srgbClr val="000000"/>
                </a:solidFill>
                <a:latin typeface="Roboto Light" panose="02000000000000000000" pitchFamily="2" charset="0"/>
              </a:rPr>
              <a:t>Canadian copyright law, the copyright owner of a </a:t>
            </a:r>
            <a:r>
              <a:rPr lang="en-US" baseline="30000" dirty="0" smtClean="0">
                <a:solidFill>
                  <a:srgbClr val="000000"/>
                </a:solidFill>
                <a:latin typeface="Roboto Light" panose="02000000000000000000" pitchFamily="2" charset="0"/>
              </a:rPr>
              <a:t>work </a:t>
            </a:r>
            <a:r>
              <a:rPr lang="en-US" baseline="30000" dirty="0">
                <a:solidFill>
                  <a:srgbClr val="000000"/>
                </a:solidFill>
                <a:latin typeface="Roboto Light" panose="02000000000000000000" pitchFamily="2" charset="0"/>
              </a:rPr>
              <a:t>has the sole right to produce, reproduce, perform, publish, adapt, translate and telecommunicate that </a:t>
            </a:r>
            <a:r>
              <a:rPr lang="en-US" baseline="30000" dirty="0" smtClean="0">
                <a:solidFill>
                  <a:srgbClr val="000000"/>
                </a:solidFill>
                <a:latin typeface="Roboto Light" panose="02000000000000000000" pitchFamily="2" charset="0"/>
              </a:rPr>
              <a:t>work</a:t>
            </a:r>
          </a:p>
          <a:p>
            <a:pPr marL="0" indent="0">
              <a:buNone/>
            </a:pPr>
            <a:endParaRPr lang="en-US" baseline="30000" dirty="0">
              <a:solidFill>
                <a:srgbClr val="000000"/>
              </a:solidFill>
              <a:latin typeface="Roboto Light" panose="02000000000000000000" pitchFamily="2" charset="0"/>
            </a:endParaRPr>
          </a:p>
          <a:p>
            <a:endParaRPr lang="en-US" dirty="0"/>
          </a:p>
        </p:txBody>
      </p:sp>
      <p:sp>
        <p:nvSpPr>
          <p:cNvPr id="5" name="TextBox 4"/>
          <p:cNvSpPr txBox="1"/>
          <p:nvPr/>
        </p:nvSpPr>
        <p:spPr>
          <a:xfrm>
            <a:off x="7711125" y="4817097"/>
            <a:ext cx="3940405" cy="725864"/>
          </a:xfrm>
          <a:prstGeom prst="rect">
            <a:avLst/>
          </a:prstGeom>
          <a:noFill/>
        </p:spPr>
        <p:txBody>
          <a:bodyPr wrap="square" rtlCol="0">
            <a:spAutoFit/>
          </a:bodyPr>
          <a:lstStyle/>
          <a:p>
            <a:endParaRPr lang="en-US" dirty="0"/>
          </a:p>
        </p:txBody>
      </p:sp>
      <p:sp>
        <p:nvSpPr>
          <p:cNvPr id="6" name="TextBox 5"/>
          <p:cNvSpPr txBox="1"/>
          <p:nvPr/>
        </p:nvSpPr>
        <p:spPr>
          <a:xfrm>
            <a:off x="6932550" y="5542961"/>
            <a:ext cx="4418604" cy="230832"/>
          </a:xfrm>
          <a:prstGeom prst="rect">
            <a:avLst/>
          </a:prstGeom>
          <a:noFill/>
        </p:spPr>
        <p:txBody>
          <a:bodyPr wrap="square" rtlCol="0">
            <a:spAutoFit/>
          </a:bodyPr>
          <a:lstStyle/>
          <a:p>
            <a:r>
              <a:rPr lang="en-US" sz="900" dirty="0" err="1" smtClean="0">
                <a:hlinkClick r:id="rId3"/>
              </a:rPr>
              <a:t>Giuilia</a:t>
            </a:r>
            <a:r>
              <a:rPr lang="en-US" sz="900" dirty="0" smtClean="0">
                <a:hlinkClick r:id="rId3"/>
              </a:rPr>
              <a:t> Forsythe</a:t>
            </a:r>
            <a:r>
              <a:rPr lang="en-US" sz="900" dirty="0" smtClean="0"/>
              <a:t>. </a:t>
            </a:r>
            <a:r>
              <a:rPr lang="en-US" sz="900" dirty="0" smtClean="0">
                <a:hlinkClick r:id="rId4"/>
              </a:rPr>
              <a:t>Copyright. Course Materials and YOU</a:t>
            </a:r>
            <a:r>
              <a:rPr lang="en-US" sz="900" dirty="0" smtClean="0"/>
              <a:t>! </a:t>
            </a:r>
            <a:r>
              <a:rPr lang="en-US" sz="900" dirty="0" smtClean="0">
                <a:hlinkClick r:id="rId5"/>
              </a:rPr>
              <a:t>CC0 1.0 </a:t>
            </a:r>
            <a:r>
              <a:rPr lang="en-US" sz="900" dirty="0" smtClean="0"/>
              <a:t>Public domain via Flickr</a:t>
            </a:r>
            <a:endParaRPr lang="en-US" sz="900" dirty="0"/>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2673" y="1727719"/>
            <a:ext cx="5198359" cy="3898769"/>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29868" y="0"/>
            <a:ext cx="1962132" cy="992485"/>
          </a:xfrm>
          <a:prstGeom prst="rect">
            <a:avLst/>
          </a:prstGeom>
        </p:spPr>
      </p:pic>
      <p:sp>
        <p:nvSpPr>
          <p:cNvPr id="9" name="Rectangle 8"/>
          <p:cNvSpPr/>
          <p:nvPr/>
        </p:nvSpPr>
        <p:spPr>
          <a:xfrm>
            <a:off x="876976" y="129829"/>
            <a:ext cx="947309" cy="1550893"/>
          </a:xfrm>
          <a:prstGeom prst="rect">
            <a:avLst/>
          </a:prstGeom>
          <a:solidFill>
            <a:srgbClr val="5D8C7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10" name="Rectangle 9"/>
          <p:cNvSpPr/>
          <p:nvPr/>
        </p:nvSpPr>
        <p:spPr>
          <a:xfrm>
            <a:off x="876974" y="1727719"/>
            <a:ext cx="947310" cy="5000454"/>
          </a:xfrm>
          <a:prstGeom prst="rect">
            <a:avLst/>
          </a:prstGeom>
          <a:solidFill>
            <a:srgbClr val="0019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11" name="TextBox 10"/>
          <p:cNvSpPr txBox="1"/>
          <p:nvPr/>
        </p:nvSpPr>
        <p:spPr>
          <a:xfrm rot="16200000">
            <a:off x="-896785" y="3878666"/>
            <a:ext cx="4501697" cy="444185"/>
          </a:xfrm>
          <a:prstGeom prst="rect">
            <a:avLst/>
          </a:prstGeom>
          <a:noFill/>
        </p:spPr>
        <p:txBody>
          <a:bodyPr wrap="square" rtlCol="0">
            <a:spAutoFit/>
          </a:bodyPr>
          <a:lstStyle/>
          <a:p>
            <a:pPr algn="ctr"/>
            <a:r>
              <a:rPr lang="en-US" sz="2309" dirty="0" smtClean="0">
                <a:solidFill>
                  <a:schemeClr val="bg1"/>
                </a:solidFill>
                <a:latin typeface="Myriad Pro"/>
                <a:cs typeface="Myriad Pro"/>
              </a:rPr>
              <a:t>COPYRIGHT</a:t>
            </a:r>
            <a:endParaRPr lang="en-US" sz="2309" dirty="0">
              <a:solidFill>
                <a:schemeClr val="bg1"/>
              </a:solidFill>
              <a:latin typeface="Myriad Pro"/>
              <a:cs typeface="Myriad Pro"/>
            </a:endParaRPr>
          </a:p>
        </p:txBody>
      </p:sp>
    </p:spTree>
    <p:extLst>
      <p:ext uri="{BB962C8B-B14F-4D97-AF65-F5344CB8AC3E}">
        <p14:creationId xmlns:p14="http://schemas.microsoft.com/office/powerpoint/2010/main" val="2729244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8010" y="28104"/>
            <a:ext cx="6062221" cy="1325563"/>
          </a:xfrm>
        </p:spPr>
        <p:txBody>
          <a:bodyPr>
            <a:normAutofit/>
          </a:bodyPr>
          <a:lstStyle/>
          <a:p>
            <a:r>
              <a:rPr lang="es-ES_tradnl" sz="4900" dirty="0" err="1">
                <a:solidFill>
                  <a:srgbClr val="00A7B4"/>
                </a:solidFill>
                <a:latin typeface="Origo_TRIAL" pitchFamily="2" charset="0"/>
              </a:rPr>
              <a:t>Permission</a:t>
            </a:r>
            <a:r>
              <a:rPr lang="es-ES_tradnl" sz="4900" dirty="0">
                <a:solidFill>
                  <a:srgbClr val="00A7B4"/>
                </a:solidFill>
                <a:latin typeface="Origo_TRIAL" pitchFamily="2" charset="0"/>
              </a:rPr>
              <a:t> to </a:t>
            </a:r>
            <a:r>
              <a:rPr lang="es-ES_tradnl" sz="4900" dirty="0" err="1">
                <a:solidFill>
                  <a:srgbClr val="00A7B4"/>
                </a:solidFill>
                <a:latin typeface="Origo_TRIAL" pitchFamily="2" charset="0"/>
              </a:rPr>
              <a:t>Copy</a:t>
            </a:r>
            <a:endParaRPr lang="es-ES_tradnl" sz="4900" dirty="0">
              <a:solidFill>
                <a:srgbClr val="00A7B4"/>
              </a:solidFill>
              <a:latin typeface="Origo_TRIAL" pitchFamily="2" charset="0"/>
            </a:endParaRPr>
          </a:p>
        </p:txBody>
      </p:sp>
      <p:sp>
        <p:nvSpPr>
          <p:cNvPr id="3" name="Content Placeholder 2"/>
          <p:cNvSpPr>
            <a:spLocks noGrp="1"/>
          </p:cNvSpPr>
          <p:nvPr>
            <p:ph idx="1"/>
          </p:nvPr>
        </p:nvSpPr>
        <p:spPr>
          <a:xfrm>
            <a:off x="2333163" y="1849910"/>
            <a:ext cx="3733800" cy="4491673"/>
          </a:xfrm>
        </p:spPr>
        <p:txBody>
          <a:bodyPr>
            <a:normAutofit fontScale="85000" lnSpcReduction="10000"/>
          </a:bodyPr>
          <a:lstStyle/>
          <a:p>
            <a:pPr marL="0" indent="0">
              <a:lnSpc>
                <a:spcPct val="150000"/>
              </a:lnSpc>
              <a:buNone/>
            </a:pPr>
            <a:r>
              <a:rPr lang="en-US" sz="2600" baseline="30000" dirty="0" smtClean="0">
                <a:solidFill>
                  <a:srgbClr val="000000"/>
                </a:solidFill>
                <a:latin typeface="Roboto Light" panose="02000000000000000000" pitchFamily="2" charset="0"/>
              </a:rPr>
              <a:t>There </a:t>
            </a:r>
            <a:r>
              <a:rPr lang="en-US" sz="2600" baseline="30000" dirty="0">
                <a:solidFill>
                  <a:srgbClr val="000000"/>
                </a:solidFill>
                <a:latin typeface="Roboto Light" panose="02000000000000000000" pitchFamily="2" charset="0"/>
              </a:rPr>
              <a:t>are several steps involved in determining permission to copy specific works.  </a:t>
            </a:r>
            <a:r>
              <a:rPr lang="en-US" sz="2600" baseline="30000" dirty="0" smtClean="0">
                <a:solidFill>
                  <a:srgbClr val="000000"/>
                </a:solidFill>
                <a:latin typeface="Roboto Light" panose="02000000000000000000" pitchFamily="2" charset="0"/>
              </a:rPr>
              <a:t>Here are the first four steps:</a:t>
            </a:r>
            <a:endParaRPr lang="en-US" sz="2600" baseline="30000" dirty="0">
              <a:solidFill>
                <a:srgbClr val="000000"/>
              </a:solidFill>
              <a:latin typeface="Roboto Light" panose="02000000000000000000" pitchFamily="2" charset="0"/>
            </a:endParaRPr>
          </a:p>
          <a:p>
            <a:pPr marL="514350" indent="-514350">
              <a:lnSpc>
                <a:spcPct val="150000"/>
              </a:lnSpc>
              <a:buSzPct val="75000"/>
              <a:buFont typeface="+mj-lt"/>
              <a:buAutoNum type="arabicPeriod"/>
            </a:pPr>
            <a:r>
              <a:rPr lang="en-US" sz="2600" baseline="30000" dirty="0" smtClean="0">
                <a:solidFill>
                  <a:srgbClr val="000000"/>
                </a:solidFill>
                <a:latin typeface="Roboto Light" panose="02000000000000000000" pitchFamily="2" charset="0"/>
              </a:rPr>
              <a:t>Is </a:t>
            </a:r>
            <a:r>
              <a:rPr lang="en-US" sz="2600" baseline="30000" dirty="0">
                <a:solidFill>
                  <a:srgbClr val="000000"/>
                </a:solidFill>
                <a:latin typeface="Roboto Light" panose="02000000000000000000" pitchFamily="2" charset="0"/>
              </a:rPr>
              <a:t>the work protected by copyright?</a:t>
            </a:r>
          </a:p>
          <a:p>
            <a:pPr marL="514350" indent="-514350">
              <a:lnSpc>
                <a:spcPct val="150000"/>
              </a:lnSpc>
              <a:buSzPct val="75000"/>
              <a:buFont typeface="+mj-lt"/>
              <a:buAutoNum type="arabicPeriod"/>
            </a:pPr>
            <a:r>
              <a:rPr lang="en-US" sz="2600" baseline="30000" dirty="0" smtClean="0">
                <a:solidFill>
                  <a:srgbClr val="000000"/>
                </a:solidFill>
                <a:latin typeface="Roboto Light" panose="02000000000000000000" pitchFamily="2" charset="0"/>
              </a:rPr>
              <a:t>Are </a:t>
            </a:r>
            <a:r>
              <a:rPr lang="en-US" sz="2600" baseline="30000" dirty="0">
                <a:solidFill>
                  <a:srgbClr val="000000"/>
                </a:solidFill>
                <a:latin typeface="Roboto Light" panose="02000000000000000000" pitchFamily="2" charset="0"/>
              </a:rPr>
              <a:t>you copying a substantial portion of the work</a:t>
            </a:r>
            <a:r>
              <a:rPr lang="en-US" sz="2600" baseline="30000" dirty="0" smtClean="0">
                <a:solidFill>
                  <a:srgbClr val="000000"/>
                </a:solidFill>
                <a:latin typeface="Roboto Light" panose="02000000000000000000" pitchFamily="2" charset="0"/>
              </a:rPr>
              <a:t>?</a:t>
            </a:r>
          </a:p>
          <a:p>
            <a:pPr marL="514350" indent="-514350">
              <a:lnSpc>
                <a:spcPct val="150000"/>
              </a:lnSpc>
              <a:buSzPct val="75000"/>
              <a:buFont typeface="+mj-lt"/>
              <a:buAutoNum type="arabicPeriod"/>
            </a:pPr>
            <a:r>
              <a:rPr lang="en-US" sz="2600" baseline="30000" dirty="0">
                <a:solidFill>
                  <a:srgbClr val="000000"/>
                </a:solidFill>
                <a:latin typeface="Roboto Light" panose="02000000000000000000" pitchFamily="2" charset="0"/>
              </a:rPr>
              <a:t>Does </a:t>
            </a:r>
            <a:r>
              <a:rPr lang="en-US" sz="2600" baseline="30000" dirty="0" smtClean="0">
                <a:solidFill>
                  <a:srgbClr val="000000"/>
                </a:solidFill>
                <a:latin typeface="Roboto Light" panose="02000000000000000000" pitchFamily="2" charset="0"/>
              </a:rPr>
              <a:t>permission exist in the form of a license?</a:t>
            </a:r>
            <a:endParaRPr lang="en-US" sz="2600" baseline="30000" dirty="0">
              <a:solidFill>
                <a:srgbClr val="000000"/>
              </a:solidFill>
              <a:latin typeface="Roboto Light" panose="02000000000000000000" pitchFamily="2" charset="0"/>
            </a:endParaRPr>
          </a:p>
          <a:p>
            <a:pPr marL="514350" indent="-514350">
              <a:lnSpc>
                <a:spcPct val="150000"/>
              </a:lnSpc>
              <a:buSzPct val="75000"/>
              <a:buFont typeface="+mj-lt"/>
              <a:buAutoNum type="arabicPeriod"/>
            </a:pPr>
            <a:r>
              <a:rPr lang="en-US" sz="2600" baseline="30000" dirty="0" smtClean="0">
                <a:solidFill>
                  <a:srgbClr val="000000"/>
                </a:solidFill>
                <a:latin typeface="Roboto Light" panose="02000000000000000000" pitchFamily="2" charset="0"/>
              </a:rPr>
              <a:t>Is </a:t>
            </a:r>
            <a:r>
              <a:rPr lang="en-US" sz="2600" baseline="30000" dirty="0">
                <a:solidFill>
                  <a:srgbClr val="000000"/>
                </a:solidFill>
                <a:latin typeface="Roboto Light" panose="02000000000000000000" pitchFamily="2" charset="0"/>
              </a:rPr>
              <a:t>copying of the work permitted under the Copyright</a:t>
            </a:r>
            <a:r>
              <a:rPr lang="en-US" sz="2600" dirty="0">
                <a:solidFill>
                  <a:srgbClr val="000000"/>
                </a:solidFill>
                <a:latin typeface="Roboto Light" panose="02000000000000000000" pitchFamily="2" charset="0"/>
              </a:rPr>
              <a:t> </a:t>
            </a:r>
            <a:r>
              <a:rPr lang="en-US" sz="2600" baseline="30000" dirty="0">
                <a:solidFill>
                  <a:srgbClr val="000000"/>
                </a:solidFill>
                <a:latin typeface="Roboto Light" panose="02000000000000000000" pitchFamily="2" charset="0"/>
              </a:rPr>
              <a:t>Act under </a:t>
            </a:r>
            <a:r>
              <a:rPr lang="en-US" sz="2600" baseline="30000" dirty="0" smtClean="0">
                <a:solidFill>
                  <a:srgbClr val="000000"/>
                </a:solidFill>
                <a:latin typeface="Roboto Light" panose="02000000000000000000" pitchFamily="2" charset="0"/>
              </a:rPr>
              <a:t>an </a:t>
            </a:r>
            <a:r>
              <a:rPr lang="en-US" sz="2600" baseline="30000" dirty="0">
                <a:solidFill>
                  <a:srgbClr val="000000"/>
                </a:solidFill>
                <a:latin typeface="Roboto Light" panose="02000000000000000000" pitchFamily="2" charset="0"/>
              </a:rPr>
              <a:t>education </a:t>
            </a:r>
            <a:r>
              <a:rPr lang="en-US" sz="2600" baseline="30000" dirty="0" smtClean="0">
                <a:solidFill>
                  <a:srgbClr val="000000"/>
                </a:solidFill>
                <a:latin typeface="Roboto Light" panose="02000000000000000000" pitchFamily="2" charset="0"/>
              </a:rPr>
              <a:t>exception or fair dealing?</a:t>
            </a:r>
            <a:endParaRPr lang="en-US" sz="2600" baseline="30000" dirty="0">
              <a:solidFill>
                <a:srgbClr val="000000"/>
              </a:solidFill>
              <a:latin typeface="Roboto Light" panose="02000000000000000000" pitchFamily="2" charset="0"/>
            </a:endParaRPr>
          </a:p>
          <a:p>
            <a:pPr marL="0" indent="0">
              <a:buNone/>
            </a:pPr>
            <a:endParaRPr lang="en-US" dirty="0"/>
          </a:p>
        </p:txBody>
      </p:sp>
      <p:pic>
        <p:nvPicPr>
          <p:cNvPr id="4" name="Picture 3"/>
          <p:cNvPicPr>
            <a:picLocks noChangeAspect="1"/>
          </p:cNvPicPr>
          <p:nvPr/>
        </p:nvPicPr>
        <p:blipFill>
          <a:blip r:embed="rId3"/>
          <a:stretch>
            <a:fillRect/>
          </a:stretch>
        </p:blipFill>
        <p:spPr>
          <a:xfrm>
            <a:off x="6630594" y="992485"/>
            <a:ext cx="5002824" cy="5147016"/>
          </a:xfrm>
          <a:prstGeom prst="rect">
            <a:avLst/>
          </a:prstGeom>
        </p:spPr>
      </p:pic>
      <p:sp>
        <p:nvSpPr>
          <p:cNvPr id="5" name="TextBox 4"/>
          <p:cNvSpPr txBox="1"/>
          <p:nvPr/>
        </p:nvSpPr>
        <p:spPr>
          <a:xfrm>
            <a:off x="6516685" y="6139501"/>
            <a:ext cx="5230641" cy="784830"/>
          </a:xfrm>
          <a:prstGeom prst="rect">
            <a:avLst/>
          </a:prstGeom>
          <a:noFill/>
        </p:spPr>
        <p:txBody>
          <a:bodyPr wrap="square" rtlCol="0">
            <a:spAutoFit/>
          </a:bodyPr>
          <a:lstStyle/>
          <a:p>
            <a:r>
              <a:rPr lang="en-US" sz="900" dirty="0"/>
              <a:t>University of Ottawa Copyright Office. </a:t>
            </a:r>
            <a:r>
              <a:rPr lang="en-US" sz="900" i="1" dirty="0"/>
              <a:t>Quick reference guide to copyright </a:t>
            </a:r>
            <a:r>
              <a:rPr lang="en-US" sz="900" dirty="0"/>
              <a:t>[Graphic]. Content adapted from the University of Toronto’s Copyright Roadmap and the University of Western Ontario’s Copyright Decision Map, with permission.</a:t>
            </a:r>
          </a:p>
          <a:p>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9868" y="0"/>
            <a:ext cx="1962132" cy="992485"/>
          </a:xfrm>
          <a:prstGeom prst="rect">
            <a:avLst/>
          </a:prstGeom>
        </p:spPr>
      </p:pic>
      <p:sp>
        <p:nvSpPr>
          <p:cNvPr id="7" name="Rectangle 6"/>
          <p:cNvSpPr/>
          <p:nvPr/>
        </p:nvSpPr>
        <p:spPr>
          <a:xfrm>
            <a:off x="876976" y="129829"/>
            <a:ext cx="947309" cy="1550893"/>
          </a:xfrm>
          <a:prstGeom prst="rect">
            <a:avLst/>
          </a:prstGeom>
          <a:solidFill>
            <a:srgbClr val="5D8C7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8" name="Rectangle 7"/>
          <p:cNvSpPr/>
          <p:nvPr/>
        </p:nvSpPr>
        <p:spPr>
          <a:xfrm>
            <a:off x="876974" y="1727719"/>
            <a:ext cx="947310" cy="5000454"/>
          </a:xfrm>
          <a:prstGeom prst="rect">
            <a:avLst/>
          </a:prstGeom>
          <a:solidFill>
            <a:srgbClr val="0019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9" name="TextBox 8"/>
          <p:cNvSpPr txBox="1"/>
          <p:nvPr/>
        </p:nvSpPr>
        <p:spPr>
          <a:xfrm rot="16200000">
            <a:off x="-896785" y="3878666"/>
            <a:ext cx="4501697" cy="444185"/>
          </a:xfrm>
          <a:prstGeom prst="rect">
            <a:avLst/>
          </a:prstGeom>
          <a:noFill/>
        </p:spPr>
        <p:txBody>
          <a:bodyPr wrap="square" rtlCol="0">
            <a:spAutoFit/>
          </a:bodyPr>
          <a:lstStyle/>
          <a:p>
            <a:pPr algn="ctr"/>
            <a:r>
              <a:rPr lang="en-US" sz="2309" dirty="0" smtClean="0">
                <a:solidFill>
                  <a:schemeClr val="bg1"/>
                </a:solidFill>
                <a:latin typeface="Myriad Pro"/>
                <a:cs typeface="Myriad Pro"/>
              </a:rPr>
              <a:t>COPYRIGHT</a:t>
            </a:r>
            <a:endParaRPr lang="en-US" sz="2309" dirty="0">
              <a:solidFill>
                <a:schemeClr val="bg1"/>
              </a:solidFill>
              <a:latin typeface="Myriad Pro"/>
              <a:cs typeface="Myriad Pro"/>
            </a:endParaRPr>
          </a:p>
        </p:txBody>
      </p:sp>
    </p:spTree>
    <p:extLst>
      <p:ext uri="{BB962C8B-B14F-4D97-AF65-F5344CB8AC3E}">
        <p14:creationId xmlns:p14="http://schemas.microsoft.com/office/powerpoint/2010/main" val="1137783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490" y="242493"/>
            <a:ext cx="6297891" cy="1325563"/>
          </a:xfrm>
        </p:spPr>
        <p:txBody>
          <a:bodyPr>
            <a:normAutofit fontScale="90000"/>
          </a:bodyPr>
          <a:lstStyle/>
          <a:p>
            <a:r>
              <a:rPr lang="en-CA" altLang="en-US" sz="5400" dirty="0" smtClean="0">
                <a:solidFill>
                  <a:srgbClr val="00A7B4"/>
                </a:solidFill>
                <a:latin typeface="Origo_TRIAL" pitchFamily="2" charset="0"/>
              </a:rPr>
              <a:t>Education </a:t>
            </a:r>
            <a:r>
              <a:rPr lang="en-CA" altLang="en-US" sz="5400" dirty="0">
                <a:solidFill>
                  <a:srgbClr val="00A7B4"/>
                </a:solidFill>
                <a:latin typeface="Origo_TRIAL" pitchFamily="2" charset="0"/>
              </a:rPr>
              <a:t>Exceptions</a:t>
            </a:r>
            <a:endParaRPr lang="en-US" sz="5400" dirty="0">
              <a:solidFill>
                <a:srgbClr val="00A7B4"/>
              </a:solidFill>
              <a:latin typeface="Origo_TRIAL" pitchFamily="2" charset="0"/>
            </a:endParaRPr>
          </a:p>
        </p:txBody>
      </p:sp>
      <p:sp>
        <p:nvSpPr>
          <p:cNvPr id="3" name="Content Placeholder 2"/>
          <p:cNvSpPr>
            <a:spLocks noGrp="1"/>
          </p:cNvSpPr>
          <p:nvPr>
            <p:ph idx="1"/>
          </p:nvPr>
        </p:nvSpPr>
        <p:spPr>
          <a:xfrm>
            <a:off x="7456602" y="1727719"/>
            <a:ext cx="4147794" cy="4467599"/>
          </a:xfrm>
        </p:spPr>
        <p:txBody>
          <a:bodyPr>
            <a:normAutofit fontScale="47500" lnSpcReduction="20000"/>
          </a:bodyPr>
          <a:lstStyle/>
          <a:p>
            <a:pPr marL="0" indent="0" fontAlgn="base">
              <a:lnSpc>
                <a:spcPct val="170000"/>
              </a:lnSpc>
              <a:spcBef>
                <a:spcPct val="0"/>
              </a:spcBef>
              <a:spcAft>
                <a:spcPct val="0"/>
              </a:spcAft>
              <a:buNone/>
            </a:pPr>
            <a:r>
              <a:rPr lang="en-CA" sz="2900" dirty="0">
                <a:solidFill>
                  <a:srgbClr val="000000"/>
                </a:solidFill>
                <a:latin typeface="Roboto Light" panose="02000000000000000000"/>
                <a:cs typeface="Arial" pitchFamily="34" charset="0"/>
              </a:rPr>
              <a:t>In addition to the fair dealing exception, the </a:t>
            </a:r>
            <a:r>
              <a:rPr lang="en-CA" sz="2900" i="1" dirty="0">
                <a:solidFill>
                  <a:srgbClr val="000000"/>
                </a:solidFill>
                <a:latin typeface="Roboto Light" panose="02000000000000000000"/>
                <a:cs typeface="Arial" pitchFamily="34" charset="0"/>
              </a:rPr>
              <a:t>Copyright Act </a:t>
            </a:r>
            <a:r>
              <a:rPr lang="en-CA" sz="2900" dirty="0">
                <a:solidFill>
                  <a:srgbClr val="000000"/>
                </a:solidFill>
                <a:latin typeface="Roboto Light" panose="02000000000000000000"/>
                <a:cs typeface="Arial" pitchFamily="34" charset="0"/>
              </a:rPr>
              <a:t>provides the following additional exceptions to infringement of copyright:</a:t>
            </a:r>
          </a:p>
          <a:p>
            <a:pPr fontAlgn="base">
              <a:lnSpc>
                <a:spcPct val="170000"/>
              </a:lnSpc>
              <a:spcBef>
                <a:spcPct val="0"/>
              </a:spcBef>
              <a:spcAft>
                <a:spcPct val="0"/>
              </a:spcAft>
            </a:pPr>
            <a:endParaRPr lang="en-CA" sz="2900" dirty="0">
              <a:solidFill>
                <a:srgbClr val="000000"/>
              </a:solidFill>
              <a:latin typeface="Roboto Light" panose="02000000000000000000"/>
              <a:cs typeface="Arial" pitchFamily="34" charset="0"/>
            </a:endParaRPr>
          </a:p>
          <a:p>
            <a:pPr marL="285750" indent="-285750" fontAlgn="base">
              <a:lnSpc>
                <a:spcPct val="170000"/>
              </a:lnSpc>
              <a:spcBef>
                <a:spcPct val="0"/>
              </a:spcBef>
              <a:spcAft>
                <a:spcPct val="0"/>
              </a:spcAft>
            </a:pPr>
            <a:r>
              <a:rPr lang="en-CA" sz="2900" dirty="0">
                <a:solidFill>
                  <a:srgbClr val="000000"/>
                </a:solidFill>
                <a:latin typeface="Roboto Light" panose="02000000000000000000"/>
                <a:cs typeface="Arial" pitchFamily="34" charset="0"/>
              </a:rPr>
              <a:t>Section 29.4 (1)-  Exception for Displaying </a:t>
            </a:r>
            <a:r>
              <a:rPr lang="en-CA" sz="2900" dirty="0" smtClean="0">
                <a:solidFill>
                  <a:srgbClr val="000000"/>
                </a:solidFill>
                <a:latin typeface="Roboto Light" panose="02000000000000000000"/>
                <a:cs typeface="Arial" pitchFamily="34" charset="0"/>
              </a:rPr>
              <a:t>Work</a:t>
            </a:r>
          </a:p>
          <a:p>
            <a:pPr marL="285750" indent="-285750" fontAlgn="base">
              <a:lnSpc>
                <a:spcPct val="170000"/>
              </a:lnSpc>
              <a:spcBef>
                <a:spcPct val="0"/>
              </a:spcBef>
              <a:spcAft>
                <a:spcPct val="0"/>
              </a:spcAft>
            </a:pPr>
            <a:endParaRPr lang="en-CA" sz="2900" dirty="0">
              <a:solidFill>
                <a:srgbClr val="000000"/>
              </a:solidFill>
              <a:latin typeface="Roboto Light" panose="02000000000000000000"/>
              <a:cs typeface="Arial" pitchFamily="34" charset="0"/>
            </a:endParaRPr>
          </a:p>
          <a:p>
            <a:pPr marL="285750" indent="-285750" fontAlgn="base">
              <a:lnSpc>
                <a:spcPct val="170000"/>
              </a:lnSpc>
              <a:spcBef>
                <a:spcPct val="0"/>
              </a:spcBef>
              <a:spcAft>
                <a:spcPct val="0"/>
              </a:spcAft>
            </a:pPr>
            <a:r>
              <a:rPr lang="en-US" sz="2900" dirty="0" smtClean="0">
                <a:latin typeface="Roboto Light" panose="02000000000000000000"/>
              </a:rPr>
              <a:t>29.5 </a:t>
            </a:r>
            <a:r>
              <a:rPr lang="en-US" sz="2900" dirty="0">
                <a:latin typeface="Roboto Light" panose="02000000000000000000"/>
              </a:rPr>
              <a:t>Performances </a:t>
            </a:r>
            <a:endParaRPr lang="en-CA" sz="2900" dirty="0">
              <a:solidFill>
                <a:srgbClr val="000000"/>
              </a:solidFill>
              <a:latin typeface="Roboto Light" panose="02000000000000000000"/>
              <a:cs typeface="Arial" pitchFamily="34" charset="0"/>
            </a:endParaRPr>
          </a:p>
          <a:p>
            <a:pPr marL="285750" indent="-285750" fontAlgn="base">
              <a:lnSpc>
                <a:spcPct val="170000"/>
              </a:lnSpc>
              <a:spcBef>
                <a:spcPct val="0"/>
              </a:spcBef>
              <a:spcAft>
                <a:spcPct val="0"/>
              </a:spcAft>
            </a:pPr>
            <a:endParaRPr lang="en-CA" sz="2900" dirty="0">
              <a:solidFill>
                <a:srgbClr val="000000"/>
              </a:solidFill>
              <a:latin typeface="Roboto Light" panose="02000000000000000000"/>
              <a:cs typeface="Arial" pitchFamily="34" charset="0"/>
            </a:endParaRPr>
          </a:p>
          <a:p>
            <a:pPr marL="285750" indent="-285750" fontAlgn="base">
              <a:lnSpc>
                <a:spcPct val="170000"/>
              </a:lnSpc>
              <a:spcBef>
                <a:spcPct val="0"/>
              </a:spcBef>
              <a:spcAft>
                <a:spcPct val="0"/>
              </a:spcAft>
            </a:pPr>
            <a:r>
              <a:rPr lang="en-CA" sz="2900" dirty="0">
                <a:solidFill>
                  <a:srgbClr val="000000"/>
                </a:solidFill>
                <a:latin typeface="Roboto Light" panose="02000000000000000000"/>
                <a:cs typeface="Arial" pitchFamily="34" charset="0"/>
              </a:rPr>
              <a:t>Section </a:t>
            </a:r>
            <a:r>
              <a:rPr lang="en-CA" sz="2900" dirty="0" smtClean="0">
                <a:solidFill>
                  <a:srgbClr val="000000"/>
                </a:solidFill>
                <a:latin typeface="Roboto Light" panose="02000000000000000000"/>
                <a:cs typeface="Arial" pitchFamily="34" charset="0"/>
              </a:rPr>
              <a:t>30.01 </a:t>
            </a:r>
            <a:r>
              <a:rPr lang="en-CA" sz="2900" dirty="0">
                <a:solidFill>
                  <a:srgbClr val="000000"/>
                </a:solidFill>
                <a:latin typeface="Roboto Light" panose="02000000000000000000"/>
                <a:cs typeface="Arial" pitchFamily="34" charset="0"/>
              </a:rPr>
              <a:t>-  Exception for a Lesson</a:t>
            </a:r>
          </a:p>
          <a:p>
            <a:pPr marL="0" indent="0" fontAlgn="base">
              <a:lnSpc>
                <a:spcPct val="170000"/>
              </a:lnSpc>
              <a:spcBef>
                <a:spcPct val="0"/>
              </a:spcBef>
              <a:spcAft>
                <a:spcPct val="0"/>
              </a:spcAft>
              <a:buNone/>
            </a:pPr>
            <a:endParaRPr lang="en-CA" sz="2900" dirty="0">
              <a:solidFill>
                <a:srgbClr val="000000"/>
              </a:solidFill>
              <a:latin typeface="Roboto Light" panose="02000000000000000000"/>
              <a:cs typeface="Arial" pitchFamily="34" charset="0"/>
            </a:endParaRPr>
          </a:p>
          <a:p>
            <a:pPr marL="285750" indent="-285750" fontAlgn="base">
              <a:lnSpc>
                <a:spcPct val="170000"/>
              </a:lnSpc>
              <a:spcBef>
                <a:spcPct val="0"/>
              </a:spcBef>
              <a:spcAft>
                <a:spcPct val="0"/>
              </a:spcAft>
            </a:pPr>
            <a:r>
              <a:rPr lang="en-CA" sz="2900" dirty="0">
                <a:solidFill>
                  <a:srgbClr val="000000"/>
                </a:solidFill>
                <a:latin typeface="Roboto Light" panose="02000000000000000000"/>
                <a:cs typeface="Arial" pitchFamily="34" charset="0"/>
              </a:rPr>
              <a:t>Section 30.04(1) – Works Available Through the Internet</a:t>
            </a:r>
          </a:p>
          <a:p>
            <a:pPr marL="285750" indent="-285750" fontAlgn="base">
              <a:lnSpc>
                <a:spcPct val="170000"/>
              </a:lnSpc>
              <a:spcBef>
                <a:spcPct val="0"/>
              </a:spcBef>
              <a:spcAft>
                <a:spcPct val="0"/>
              </a:spcAft>
            </a:pPr>
            <a:endParaRPr lang="en-CA" sz="2900" dirty="0">
              <a:solidFill>
                <a:srgbClr val="000000"/>
              </a:solidFill>
              <a:latin typeface="Roboto Light" panose="02000000000000000000"/>
              <a:cs typeface="Arial" pitchFamily="34" charset="0"/>
            </a:endParaRPr>
          </a:p>
          <a:p>
            <a:pPr fontAlgn="base">
              <a:lnSpc>
                <a:spcPct val="170000"/>
              </a:lnSpc>
              <a:spcBef>
                <a:spcPct val="0"/>
              </a:spcBef>
              <a:spcAft>
                <a:spcPct val="0"/>
              </a:spcAft>
              <a:buNone/>
            </a:pPr>
            <a:endParaRPr lang="en-CA" sz="2900" dirty="0">
              <a:solidFill>
                <a:srgbClr val="000000"/>
              </a:solidFill>
              <a:latin typeface="Roboto Light" panose="02000000000000000000"/>
              <a:cs typeface="Arial" pitchFamily="34" charset="0"/>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6490" y="1727719"/>
            <a:ext cx="4788877" cy="3843074"/>
          </a:xfrm>
          <a:prstGeom prst="rect">
            <a:avLst/>
          </a:prstGeom>
        </p:spPr>
      </p:pic>
      <p:sp>
        <p:nvSpPr>
          <p:cNvPr id="5" name="TextBox 4"/>
          <p:cNvSpPr txBox="1"/>
          <p:nvPr/>
        </p:nvSpPr>
        <p:spPr>
          <a:xfrm>
            <a:off x="2280547" y="5709169"/>
            <a:ext cx="4920762" cy="230832"/>
          </a:xfrm>
          <a:prstGeom prst="rect">
            <a:avLst/>
          </a:prstGeom>
          <a:noFill/>
        </p:spPr>
        <p:txBody>
          <a:bodyPr wrap="square" rtlCol="0">
            <a:spAutoFit/>
          </a:bodyPr>
          <a:lstStyle/>
          <a:p>
            <a:r>
              <a:rPr lang="en-US" sz="900" dirty="0" smtClean="0"/>
              <a:t>Inland. University </a:t>
            </a:r>
            <a:r>
              <a:rPr lang="en-US" sz="900" dirty="0"/>
              <a:t>classroom with interactive </a:t>
            </a:r>
            <a:r>
              <a:rPr lang="en-US" sz="900" dirty="0" smtClean="0"/>
              <a:t>monitors. http</a:t>
            </a:r>
            <a:r>
              <a:rPr lang="en-US" sz="900" dirty="0"/>
              <a:t>://www.inlandav.ca/sales/interactive.php</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9868" y="0"/>
            <a:ext cx="1962132" cy="992485"/>
          </a:xfrm>
          <a:prstGeom prst="rect">
            <a:avLst/>
          </a:prstGeom>
        </p:spPr>
      </p:pic>
      <p:sp>
        <p:nvSpPr>
          <p:cNvPr id="7" name="Rectangle 6"/>
          <p:cNvSpPr/>
          <p:nvPr/>
        </p:nvSpPr>
        <p:spPr>
          <a:xfrm>
            <a:off x="876976" y="129829"/>
            <a:ext cx="947309" cy="1550893"/>
          </a:xfrm>
          <a:prstGeom prst="rect">
            <a:avLst/>
          </a:prstGeom>
          <a:solidFill>
            <a:srgbClr val="5D8C7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8" name="Rectangle 7"/>
          <p:cNvSpPr/>
          <p:nvPr/>
        </p:nvSpPr>
        <p:spPr>
          <a:xfrm>
            <a:off x="876974" y="1727719"/>
            <a:ext cx="947310" cy="5000454"/>
          </a:xfrm>
          <a:prstGeom prst="rect">
            <a:avLst/>
          </a:prstGeom>
          <a:solidFill>
            <a:srgbClr val="0019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9" name="TextBox 8"/>
          <p:cNvSpPr txBox="1"/>
          <p:nvPr/>
        </p:nvSpPr>
        <p:spPr>
          <a:xfrm rot="16200000">
            <a:off x="-896785" y="3878666"/>
            <a:ext cx="4501697" cy="444185"/>
          </a:xfrm>
          <a:prstGeom prst="rect">
            <a:avLst/>
          </a:prstGeom>
          <a:noFill/>
        </p:spPr>
        <p:txBody>
          <a:bodyPr wrap="square" rtlCol="0">
            <a:spAutoFit/>
          </a:bodyPr>
          <a:lstStyle/>
          <a:p>
            <a:pPr algn="ctr"/>
            <a:r>
              <a:rPr lang="en-US" sz="2309" dirty="0" smtClean="0">
                <a:solidFill>
                  <a:schemeClr val="bg1"/>
                </a:solidFill>
                <a:latin typeface="Myriad Pro"/>
                <a:cs typeface="Myriad Pro"/>
              </a:rPr>
              <a:t>COPYRIGHT</a:t>
            </a:r>
            <a:endParaRPr lang="en-US" sz="2309" dirty="0">
              <a:solidFill>
                <a:schemeClr val="bg1"/>
              </a:solidFill>
              <a:latin typeface="Myriad Pro"/>
              <a:cs typeface="Myriad Pro"/>
            </a:endParaRPr>
          </a:p>
        </p:txBody>
      </p:sp>
    </p:spTree>
    <p:extLst>
      <p:ext uri="{BB962C8B-B14F-4D97-AF65-F5344CB8AC3E}">
        <p14:creationId xmlns:p14="http://schemas.microsoft.com/office/powerpoint/2010/main" val="1451060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5650" y="301973"/>
            <a:ext cx="7798064" cy="1325563"/>
          </a:xfrm>
        </p:spPr>
        <p:txBody>
          <a:bodyPr>
            <a:normAutofit fontScale="90000"/>
          </a:bodyPr>
          <a:lstStyle/>
          <a:p>
            <a:r>
              <a:rPr lang="en-CA" altLang="en-US" dirty="0" smtClean="0">
                <a:solidFill>
                  <a:srgbClr val="00A7B4"/>
                </a:solidFill>
                <a:latin typeface="Origo_TRIAL"/>
                <a:cs typeface="Adobe Devanagari" panose="02040503050201020203" pitchFamily="18" charset="0"/>
              </a:rPr>
              <a:t>29.21</a:t>
            </a:r>
            <a:r>
              <a:rPr lang="en-CA" altLang="en-US" dirty="0" smtClean="0">
                <a:solidFill>
                  <a:srgbClr val="00A7B4"/>
                </a:solidFill>
                <a:latin typeface="Origo_TRIAL" pitchFamily="2" charset="0"/>
              </a:rPr>
              <a:t> </a:t>
            </a:r>
            <a:r>
              <a:rPr lang="en-CA" altLang="en-US" sz="4800" dirty="0">
                <a:solidFill>
                  <a:srgbClr val="00A7B4"/>
                </a:solidFill>
                <a:latin typeface="Origo_TRIAL" pitchFamily="2" charset="0"/>
              </a:rPr>
              <a:t>Non</a:t>
            </a:r>
            <a:r>
              <a:rPr lang="en-CA" altLang="en-US" sz="4800" dirty="0">
                <a:solidFill>
                  <a:srgbClr val="00A7B4"/>
                </a:solidFill>
                <a:latin typeface="Modern No. 20" panose="02070704070505020303" pitchFamily="18" charset="0"/>
              </a:rPr>
              <a:t>-</a:t>
            </a:r>
            <a:r>
              <a:rPr lang="en-CA" altLang="en-US" sz="4800" dirty="0">
                <a:solidFill>
                  <a:srgbClr val="00A7B4"/>
                </a:solidFill>
                <a:latin typeface="Origo_TRIAL" pitchFamily="2" charset="0"/>
              </a:rPr>
              <a:t>Commercial User-Generated Content</a:t>
            </a:r>
            <a:endParaRPr lang="en-US" sz="4800" dirty="0">
              <a:solidFill>
                <a:srgbClr val="00A7B4"/>
              </a:solidFill>
              <a:latin typeface="Origo_TRIAL" pitchFamily="2" charset="0"/>
            </a:endParaRPr>
          </a:p>
        </p:txBody>
      </p:sp>
      <p:sp>
        <p:nvSpPr>
          <p:cNvPr id="3" name="Content Placeholder 2"/>
          <p:cNvSpPr>
            <a:spLocks noGrp="1"/>
          </p:cNvSpPr>
          <p:nvPr>
            <p:ph idx="1"/>
          </p:nvPr>
        </p:nvSpPr>
        <p:spPr>
          <a:xfrm>
            <a:off x="838200" y="1825624"/>
            <a:ext cx="10515600" cy="4467599"/>
          </a:xfrm>
        </p:spPr>
        <p:txBody>
          <a:bodyPr>
            <a:normAutofit/>
          </a:bodyPr>
          <a:lstStyle/>
          <a:p>
            <a:pPr marL="285750" indent="-285750" fontAlgn="base">
              <a:lnSpc>
                <a:spcPct val="170000"/>
              </a:lnSpc>
              <a:spcBef>
                <a:spcPct val="0"/>
              </a:spcBef>
              <a:spcAft>
                <a:spcPct val="0"/>
              </a:spcAft>
            </a:pPr>
            <a:endParaRPr lang="en-CA" sz="2900" dirty="0">
              <a:solidFill>
                <a:srgbClr val="000000"/>
              </a:solidFill>
              <a:latin typeface="Roboto Light" panose="02000000000000000000"/>
              <a:cs typeface="Arial" pitchFamily="34" charset="0"/>
            </a:endParaRP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50" y="2079916"/>
            <a:ext cx="9341475" cy="3108960"/>
          </a:xfrm>
          <a:prstGeom prst="rect">
            <a:avLst/>
          </a:prstGeom>
        </p:spPr>
      </p:pic>
      <p:sp>
        <p:nvSpPr>
          <p:cNvPr id="5" name="TextBox 4"/>
          <p:cNvSpPr txBox="1"/>
          <p:nvPr/>
        </p:nvSpPr>
        <p:spPr>
          <a:xfrm>
            <a:off x="5845081" y="5451941"/>
            <a:ext cx="2302607" cy="230832"/>
          </a:xfrm>
          <a:prstGeom prst="rect">
            <a:avLst/>
          </a:prstGeom>
          <a:noFill/>
        </p:spPr>
        <p:txBody>
          <a:bodyPr wrap="square" rtlCol="0">
            <a:spAutoFit/>
          </a:bodyPr>
          <a:lstStyle/>
          <a:p>
            <a:r>
              <a:rPr lang="en-US" sz="900" dirty="0">
                <a:hlinkClick r:id="rId4"/>
              </a:rPr>
              <a:t>Sean</a:t>
            </a:r>
            <a:r>
              <a:rPr lang="en-US" sz="900" b="1" dirty="0">
                <a:hlinkClick r:id="rId4"/>
              </a:rPr>
              <a:t> </a:t>
            </a:r>
            <a:r>
              <a:rPr lang="en-US" sz="900" dirty="0" err="1" smtClean="0">
                <a:hlinkClick r:id="rId4"/>
              </a:rPr>
              <a:t>MacEntee</a:t>
            </a:r>
            <a:r>
              <a:rPr lang="en-US" sz="900" dirty="0" smtClean="0"/>
              <a:t>. </a:t>
            </a:r>
            <a:r>
              <a:rPr lang="en-US" sz="900" dirty="0" err="1" smtClean="0"/>
              <a:t>Youtube</a:t>
            </a:r>
            <a:r>
              <a:rPr lang="en-US" sz="900" dirty="0" smtClean="0"/>
              <a:t>. </a:t>
            </a:r>
            <a:r>
              <a:rPr lang="en-US" sz="900" dirty="0" smtClean="0">
                <a:hlinkClick r:id="rId5"/>
              </a:rPr>
              <a:t>CC BY 2.0 </a:t>
            </a:r>
            <a:r>
              <a:rPr lang="en-US" sz="900" dirty="0" smtClean="0"/>
              <a:t>via Flickr</a:t>
            </a:r>
            <a:endParaRPr lang="en-US" dirty="0"/>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29868" y="0"/>
            <a:ext cx="1962132" cy="992485"/>
          </a:xfrm>
          <a:prstGeom prst="rect">
            <a:avLst/>
          </a:prstGeom>
        </p:spPr>
      </p:pic>
      <p:sp>
        <p:nvSpPr>
          <p:cNvPr id="7" name="Rectangle 6"/>
          <p:cNvSpPr/>
          <p:nvPr/>
        </p:nvSpPr>
        <p:spPr>
          <a:xfrm>
            <a:off x="876976" y="129829"/>
            <a:ext cx="947309" cy="1550893"/>
          </a:xfrm>
          <a:prstGeom prst="rect">
            <a:avLst/>
          </a:prstGeom>
          <a:solidFill>
            <a:srgbClr val="5D8C7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8" name="Rectangle 7"/>
          <p:cNvSpPr/>
          <p:nvPr/>
        </p:nvSpPr>
        <p:spPr>
          <a:xfrm>
            <a:off x="876974" y="1727719"/>
            <a:ext cx="947310" cy="5000454"/>
          </a:xfrm>
          <a:prstGeom prst="rect">
            <a:avLst/>
          </a:prstGeom>
          <a:solidFill>
            <a:srgbClr val="0019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32"/>
          </a:p>
        </p:txBody>
      </p:sp>
      <p:sp>
        <p:nvSpPr>
          <p:cNvPr id="9" name="TextBox 8"/>
          <p:cNvSpPr txBox="1"/>
          <p:nvPr/>
        </p:nvSpPr>
        <p:spPr>
          <a:xfrm rot="16200000">
            <a:off x="-896785" y="3878666"/>
            <a:ext cx="4501697" cy="444185"/>
          </a:xfrm>
          <a:prstGeom prst="rect">
            <a:avLst/>
          </a:prstGeom>
          <a:noFill/>
        </p:spPr>
        <p:txBody>
          <a:bodyPr wrap="square" rtlCol="0">
            <a:spAutoFit/>
          </a:bodyPr>
          <a:lstStyle/>
          <a:p>
            <a:pPr algn="ctr"/>
            <a:r>
              <a:rPr lang="en-US" sz="2309" dirty="0" smtClean="0">
                <a:solidFill>
                  <a:schemeClr val="bg1"/>
                </a:solidFill>
                <a:latin typeface="Myriad Pro"/>
                <a:cs typeface="Myriad Pro"/>
              </a:rPr>
              <a:t>COPYRIGHT</a:t>
            </a:r>
            <a:endParaRPr lang="en-US" sz="2309" dirty="0">
              <a:solidFill>
                <a:schemeClr val="bg1"/>
              </a:solidFill>
              <a:latin typeface="Myriad Pro"/>
              <a:cs typeface="Myriad Pro"/>
            </a:endParaRPr>
          </a:p>
        </p:txBody>
      </p:sp>
    </p:spTree>
    <p:extLst>
      <p:ext uri="{BB962C8B-B14F-4D97-AF65-F5344CB8AC3E}">
        <p14:creationId xmlns:p14="http://schemas.microsoft.com/office/powerpoint/2010/main" val="2648864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2727</TotalTime>
  <Words>3661</Words>
  <Application>Microsoft Office PowerPoint</Application>
  <PresentationFormat>Widescreen</PresentationFormat>
  <Paragraphs>226</Paragraphs>
  <Slides>19</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Adobe Devanagari</vt:lpstr>
      <vt:lpstr>Arial</vt:lpstr>
      <vt:lpstr>Arial Bold</vt:lpstr>
      <vt:lpstr>Calibri</vt:lpstr>
      <vt:lpstr>Calibri Light</vt:lpstr>
      <vt:lpstr>Modern No. 20</vt:lpstr>
      <vt:lpstr>Myriad Pro</vt:lpstr>
      <vt:lpstr>Origo_TRIAL</vt:lpstr>
      <vt:lpstr>Roboto Light</vt:lpstr>
      <vt:lpstr>Roboto Slab</vt:lpstr>
      <vt:lpstr>Times New Roman</vt:lpstr>
      <vt:lpstr>Office Theme</vt:lpstr>
      <vt:lpstr>PowerPoint Presentation</vt:lpstr>
      <vt:lpstr>COPYRIGHT©TRU Getting Clearance</vt:lpstr>
      <vt:lpstr>COPYRIGHT©TRU</vt:lpstr>
      <vt:lpstr>Copyright Infringement</vt:lpstr>
      <vt:lpstr>When does copyright law apply at TRU?</vt:lpstr>
      <vt:lpstr>How does copyright work?</vt:lpstr>
      <vt:lpstr>Permission to Copy</vt:lpstr>
      <vt:lpstr>Education Exceptions</vt:lpstr>
      <vt:lpstr>29.21 Non-Commercial User-Generated Content</vt:lpstr>
      <vt:lpstr>Two-Part Test for Fair Dealing:</vt:lpstr>
      <vt:lpstr>Fair Dealing</vt:lpstr>
      <vt:lpstr>PowerPoint Presentation</vt:lpstr>
      <vt:lpstr>TRU Fair Dealing Policy</vt:lpstr>
      <vt:lpstr>Obtaining Permissions and Licenses</vt:lpstr>
      <vt:lpstr>PowerPoint Presentation</vt:lpstr>
      <vt:lpstr>Indigenous Works</vt:lpstr>
      <vt:lpstr>To protect yourself and the University</vt:lpstr>
      <vt:lpstr>How can we help you?</vt:lpstr>
      <vt:lpstr>FAQs</vt:lpstr>
    </vt:vector>
  </TitlesOfParts>
  <Company>Thompson Rivers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©TRU Getting  Clearance</dc:title>
  <dc:creator>Dcollins</dc:creator>
  <cp:lastModifiedBy>phall</cp:lastModifiedBy>
  <cp:revision>155</cp:revision>
  <cp:lastPrinted>2018-08-16T17:04:33Z</cp:lastPrinted>
  <dcterms:created xsi:type="dcterms:W3CDTF">2018-07-13T17:20:47Z</dcterms:created>
  <dcterms:modified xsi:type="dcterms:W3CDTF">2018-08-21T19:26:58Z</dcterms:modified>
</cp:coreProperties>
</file>